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3" r:id="rId5"/>
    <p:sldId id="282" r:id="rId6"/>
    <p:sldId id="281" r:id="rId7"/>
    <p:sldId id="280" r:id="rId8"/>
    <p:sldId id="273" r:id="rId9"/>
    <p:sldId id="274" r:id="rId10"/>
    <p:sldId id="275" r:id="rId11"/>
    <p:sldId id="276" r:id="rId12"/>
    <p:sldId id="277" r:id="rId13"/>
    <p:sldId id="278" r:id="rId14"/>
    <p:sldId id="284" r:id="rId15"/>
    <p:sldId id="285" r:id="rId16"/>
    <p:sldId id="286" r:id="rId17"/>
    <p:sldId id="287" r:id="rId18"/>
    <p:sldId id="289"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5C6E05-08EA-4AD2-BC34-D9F47C34DAF6}" v="1704" dt="2022-04-16T15:42:36.857"/>
    <p1510:client id="{53FCC099-E8F7-4DE3-BFEC-523E8158B6FD}" v="47" dt="2022-04-17T00:37:40.180"/>
    <p1510:client id="{83AD9B38-9278-4ACE-9192-B143F7E56386}" v="384" dt="2022-04-16T14:07:51.415"/>
    <p1510:client id="{BFA52E28-30F6-4EC6-B1E3-3496AFA35108}" v="2" dt="2022-04-16T10:24:03.200"/>
    <p1510:client id="{C25632C6-787B-124D-865B-080C2CF4DFDF}" v="108" dt="2022-04-17T07:02:35.942"/>
    <p1510:client id="{C84C80D8-E258-40E2-9BC6-A8FE0E852EE0}" v="19" dt="2022-04-16T11:43:46.397"/>
  </p1510:revLst>
</p1510:revInfo>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14" autoAdjust="0"/>
    <p:restoredTop sz="94660"/>
  </p:normalViewPr>
  <p:slideViewPr>
    <p:cSldViewPr snapToGrid="0">
      <p:cViewPr varScale="1">
        <p:scale>
          <a:sx n="116" d="100"/>
          <a:sy n="116" d="100"/>
        </p:scale>
        <p:origin x="856"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4/23/22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4/23/22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s://www.ncbi.nlm.nih.gov/pmc/articles/PMC332201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ph.illinois.gov/topics-services/diseases-and-conditions/west-nile-virus.html#:~:text=In%20Illinois%2C%20West%20Nile%20virus,found%20in%20the%20Chicago%20area" TargetMode="External"/><Relationship Id="rId2" Type="http://schemas.openxmlformats.org/officeDocument/2006/relationships/hyperlink" Target="https://medlineplus.gov/ency/article/007186.htm#:~:text=West%20Nile%20virus%20was%20first,and%20then%20bites%20a%20person"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cdc.gov/westnile/transmission/index.html"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Title">
            <a:extLst>
              <a:ext uri="{FF2B5EF4-FFF2-40B4-BE49-F238E27FC236}">
                <a16:creationId xmlns:a16="http://schemas.microsoft.com/office/drawing/2014/main" id="{BA95C2BB-B123-42AE-883E-38DC76ACAC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146" y="0"/>
            <a:ext cx="11705707" cy="6858000"/>
          </a:xfrm>
          <a:prstGeom prst="rect">
            <a:avLst/>
          </a:prstGeom>
        </p:spPr>
      </p:pic>
      <p:sp>
        <p:nvSpPr>
          <p:cNvPr id="3" name="TextBox 2">
            <a:extLst>
              <a:ext uri="{FF2B5EF4-FFF2-40B4-BE49-F238E27FC236}">
                <a16:creationId xmlns:a16="http://schemas.microsoft.com/office/drawing/2014/main" id="{F0F69E1B-5CA3-7241-9437-F35BA0407CAD}"/>
              </a:ext>
            </a:extLst>
          </p:cNvPr>
          <p:cNvSpPr txBox="1"/>
          <p:nvPr/>
        </p:nvSpPr>
        <p:spPr>
          <a:xfrm>
            <a:off x="3562184" y="2194561"/>
            <a:ext cx="4890052" cy="1046440"/>
          </a:xfrm>
          <a:prstGeom prst="rect">
            <a:avLst/>
          </a:prstGeom>
          <a:solidFill>
            <a:schemeClr val="bg1"/>
          </a:solidFill>
          <a:ln>
            <a:noFill/>
          </a:ln>
        </p:spPr>
        <p:txBody>
          <a:bodyPr wrap="square" rtlCol="0">
            <a:spAutoFit/>
          </a:bodyPr>
          <a:lstStyle/>
          <a:p>
            <a:pPr algn="ctr"/>
            <a:r>
              <a:rPr lang="en-SG" sz="2800" b="1" dirty="0">
                <a:latin typeface="+mj-lt"/>
              </a:rPr>
              <a:t>West Nile Virus Prediction</a:t>
            </a:r>
            <a:endParaRPr lang="en-SG" sz="2800" dirty="0">
              <a:latin typeface="+mj-lt"/>
            </a:endParaRPr>
          </a:p>
          <a:p>
            <a:pPr algn="ctr"/>
            <a:r>
              <a:rPr lang="en-SG" sz="1400" b="1" dirty="0">
                <a:latin typeface="+mj-lt"/>
              </a:rPr>
              <a:t>City of Chicago 2007 -2013</a:t>
            </a:r>
            <a:endParaRPr lang="en-SG" sz="1400" dirty="0">
              <a:latin typeface="+mj-lt"/>
            </a:endParaRPr>
          </a:p>
          <a:p>
            <a:pPr algn="ctr"/>
            <a:r>
              <a:rPr lang="en-SG" sz="1000" dirty="0">
                <a:latin typeface="+mj-lt"/>
              </a:rPr>
              <a:t>DSIF4</a:t>
            </a:r>
          </a:p>
          <a:p>
            <a:pPr algn="ctr"/>
            <a:r>
              <a:rPr lang="en-SG" sz="1000" dirty="0">
                <a:latin typeface="+mj-lt"/>
              </a:rPr>
              <a:t>Kevin | Kar </a:t>
            </a:r>
            <a:r>
              <a:rPr lang="en-SG" sz="1000" dirty="0" err="1">
                <a:latin typeface="+mj-lt"/>
              </a:rPr>
              <a:t>Gim</a:t>
            </a:r>
            <a:r>
              <a:rPr lang="en-SG" sz="1000" dirty="0">
                <a:latin typeface="+mj-lt"/>
              </a:rPr>
              <a:t> | Joel</a:t>
            </a:r>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a:ea typeface="+mj-lt"/>
                <a:cs typeface="+mj-lt"/>
              </a:rPr>
              <a:t>EDA - EXPLORING WEATHER VARIABLES AND FEATURES</a:t>
            </a:r>
            <a:endParaRPr lang="en-US" sz="2800"/>
          </a:p>
        </p:txBody>
      </p:sp>
      <p:sp>
        <p:nvSpPr>
          <p:cNvPr id="11" name="TextBox 10">
            <a:extLst>
              <a:ext uri="{FF2B5EF4-FFF2-40B4-BE49-F238E27FC236}">
                <a16:creationId xmlns:a16="http://schemas.microsoft.com/office/drawing/2014/main" id="{839082D8-944B-7A8D-DD9C-C68460D53CA3}"/>
              </a:ext>
            </a:extLst>
          </p:cNvPr>
          <p:cNvSpPr txBox="1"/>
          <p:nvPr/>
        </p:nvSpPr>
        <p:spPr>
          <a:xfrm>
            <a:off x="328888" y="1231099"/>
            <a:ext cx="348361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Precipitation and Humidity</a:t>
            </a:r>
          </a:p>
          <a:p>
            <a:endParaRPr lang="en-US" sz="900" dirty="0">
              <a:ea typeface="+mn-lt"/>
              <a:cs typeface="+mn-lt"/>
            </a:endParaRPr>
          </a:p>
          <a:p>
            <a:pPr marL="285750" indent="-285750">
              <a:buFont typeface="Arial"/>
              <a:buChar char="•"/>
            </a:pPr>
            <a:r>
              <a:rPr lang="en-US" sz="900" dirty="0">
                <a:ea typeface="+mn-lt"/>
                <a:cs typeface="+mn-lt"/>
              </a:rPr>
              <a:t>June has the largest variation in total precipitation</a:t>
            </a:r>
          </a:p>
          <a:p>
            <a:pPr marL="285750" indent="-285750">
              <a:buFont typeface="Arial"/>
              <a:buChar char="•"/>
            </a:pPr>
            <a:r>
              <a:rPr lang="en-US" sz="900" dirty="0">
                <a:ea typeface="+mn-lt"/>
                <a:cs typeface="+mn-lt"/>
              </a:rPr>
              <a:t>No pattern observed in average precipitation between each month and year</a:t>
            </a:r>
          </a:p>
          <a:p>
            <a:pPr marL="285750" indent="-285750">
              <a:buFont typeface="Arial"/>
              <a:buChar char="•"/>
            </a:pPr>
            <a:r>
              <a:rPr lang="en-US" sz="900" dirty="0">
                <a:ea typeface="+mn-lt"/>
                <a:cs typeface="+mn-lt"/>
              </a:rPr>
              <a:t>Relative humidity is the highest in October and lowest in May (upward trend)</a:t>
            </a:r>
          </a:p>
          <a:p>
            <a:pPr marL="285750" indent="-285750">
              <a:buFont typeface="Arial"/>
              <a:buChar char="•"/>
            </a:pPr>
            <a:r>
              <a:rPr lang="en-US" sz="900" dirty="0">
                <a:ea typeface="+mn-lt"/>
                <a:cs typeface="+mn-lt"/>
              </a:rPr>
              <a:t>2012 had the lowest humidity across the months as compared to other years</a:t>
            </a:r>
          </a:p>
        </p:txBody>
      </p:sp>
      <p:pic>
        <p:nvPicPr>
          <p:cNvPr id="8" name="Picture 8">
            <a:extLst>
              <a:ext uri="{FF2B5EF4-FFF2-40B4-BE49-F238E27FC236}">
                <a16:creationId xmlns:a16="http://schemas.microsoft.com/office/drawing/2014/main" id="{BCE70AEB-BBAD-1384-E01F-AD8365224B1A}"/>
              </a:ext>
            </a:extLst>
          </p:cNvPr>
          <p:cNvPicPr>
            <a:picLocks noChangeAspect="1"/>
          </p:cNvPicPr>
          <p:nvPr/>
        </p:nvPicPr>
        <p:blipFill>
          <a:blip r:embed="rId2"/>
          <a:stretch>
            <a:fillRect/>
          </a:stretch>
        </p:blipFill>
        <p:spPr>
          <a:xfrm>
            <a:off x="3812498" y="768475"/>
            <a:ext cx="4111052" cy="2154376"/>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id="{F30CBF1D-0A36-5166-8AAD-F6F13415491F}"/>
              </a:ext>
            </a:extLst>
          </p:cNvPr>
          <p:cNvPicPr>
            <a:picLocks noChangeAspect="1"/>
          </p:cNvPicPr>
          <p:nvPr/>
        </p:nvPicPr>
        <p:blipFill>
          <a:blip r:embed="rId3"/>
          <a:stretch>
            <a:fillRect/>
          </a:stretch>
        </p:blipFill>
        <p:spPr>
          <a:xfrm>
            <a:off x="7978516" y="790437"/>
            <a:ext cx="4111052" cy="2135439"/>
          </a:xfrm>
          <a:prstGeom prst="rect">
            <a:avLst/>
          </a:prstGeom>
        </p:spPr>
      </p:pic>
      <p:pic>
        <p:nvPicPr>
          <p:cNvPr id="10" name="Picture 11" descr="Chart, waterfall chart&#10;&#10;Description automatically generated">
            <a:extLst>
              <a:ext uri="{FF2B5EF4-FFF2-40B4-BE49-F238E27FC236}">
                <a16:creationId xmlns:a16="http://schemas.microsoft.com/office/drawing/2014/main" id="{718AE031-A04C-A526-DE8E-E03ECFDBF251}"/>
              </a:ext>
            </a:extLst>
          </p:cNvPr>
          <p:cNvPicPr>
            <a:picLocks noChangeAspect="1"/>
          </p:cNvPicPr>
          <p:nvPr/>
        </p:nvPicPr>
        <p:blipFill>
          <a:blip r:embed="rId4"/>
          <a:stretch>
            <a:fillRect/>
          </a:stretch>
        </p:blipFill>
        <p:spPr>
          <a:xfrm>
            <a:off x="470939" y="3438627"/>
            <a:ext cx="6033377" cy="2650898"/>
          </a:xfrm>
          <a:prstGeom prst="rect">
            <a:avLst/>
          </a:prstGeom>
        </p:spPr>
      </p:pic>
      <p:sp>
        <p:nvSpPr>
          <p:cNvPr id="13" name="TextBox 12">
            <a:extLst>
              <a:ext uri="{FF2B5EF4-FFF2-40B4-BE49-F238E27FC236}">
                <a16:creationId xmlns:a16="http://schemas.microsoft.com/office/drawing/2014/main" id="{DAC3D2BA-239A-63C3-2A93-4367E47A799D}"/>
              </a:ext>
            </a:extLst>
          </p:cNvPr>
          <p:cNvSpPr txBox="1"/>
          <p:nvPr/>
        </p:nvSpPr>
        <p:spPr>
          <a:xfrm>
            <a:off x="6711351" y="4103282"/>
            <a:ext cx="464244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Daylight Duration</a:t>
            </a:r>
          </a:p>
          <a:p>
            <a:endParaRPr lang="en-US" sz="900" dirty="0">
              <a:ea typeface="+mn-lt"/>
              <a:cs typeface="+mn-lt"/>
            </a:endParaRPr>
          </a:p>
          <a:p>
            <a:pPr marL="285750" indent="-285750">
              <a:buFont typeface="Arial"/>
              <a:buChar char="•"/>
            </a:pPr>
            <a:r>
              <a:rPr lang="en-US" sz="900" dirty="0">
                <a:ea typeface="+mn-lt"/>
                <a:cs typeface="+mn-lt"/>
              </a:rPr>
              <a:t>Daylight duration follows an inverted U-shape whereby it peaks in June and is the lowest in Oct</a:t>
            </a:r>
          </a:p>
          <a:p>
            <a:endParaRPr lang="en-US" sz="900" dirty="0">
              <a:ea typeface="+mn-lt"/>
              <a:cs typeface="+mn-lt"/>
            </a:endParaRPr>
          </a:p>
          <a:p>
            <a:pPr marL="742950" lvl="1" indent="-285750">
              <a:buFont typeface="Arial"/>
              <a:buChar char="•"/>
            </a:pPr>
            <a:r>
              <a:rPr lang="en-US" sz="900" dirty="0">
                <a:ea typeface="+mn-lt"/>
                <a:cs typeface="+mn-lt"/>
              </a:rPr>
              <a:t>No significant differences between each year</a:t>
            </a:r>
          </a:p>
          <a:p>
            <a:pPr lvl="1"/>
            <a:endParaRPr lang="en-US" sz="900" dirty="0">
              <a:ea typeface="+mn-lt"/>
              <a:cs typeface="+mn-lt"/>
            </a:endParaRPr>
          </a:p>
          <a:p>
            <a:pPr marL="742950" lvl="1" indent="-285750">
              <a:buFont typeface="Arial"/>
              <a:buChar char="•"/>
            </a:pPr>
            <a:r>
              <a:rPr lang="en-US" sz="900" dirty="0">
                <a:ea typeface="+mn-lt"/>
                <a:cs typeface="+mn-lt"/>
              </a:rPr>
              <a:t>Should observe more mosquitoes and traps with WNV detected during months where the daylight duration are shorter as Culex are more active at night</a:t>
            </a:r>
          </a:p>
        </p:txBody>
      </p:sp>
    </p:spTree>
    <p:extLst>
      <p:ext uri="{BB962C8B-B14F-4D97-AF65-F5344CB8AC3E}">
        <p14:creationId xmlns:p14="http://schemas.microsoft.com/office/powerpoint/2010/main" val="75747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DISCOVERY AFTER MERGING TRAIN DATA WITH WEATHER DATA</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08156" y="2359476"/>
            <a:ext cx="5013960" cy="2139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The following factors benefit/affect WNV</a:t>
            </a:r>
          </a:p>
          <a:p>
            <a:endParaRPr lang="en-US" sz="900" dirty="0">
              <a:ea typeface="+mn-lt"/>
              <a:cs typeface="+mn-lt"/>
            </a:endParaRPr>
          </a:p>
          <a:p>
            <a:pPr marL="285750" indent="-285750">
              <a:buFont typeface="Arial"/>
              <a:buChar char="•"/>
            </a:pPr>
            <a:r>
              <a:rPr lang="en-US" sz="900" dirty="0">
                <a:ea typeface="+mn-lt"/>
                <a:cs typeface="+mn-lt"/>
              </a:rPr>
              <a:t>Certain months and weeks benefits WNV</a:t>
            </a:r>
            <a:endParaRPr lang="en-US" dirty="0"/>
          </a:p>
          <a:p>
            <a:pPr marL="742950" lvl="1" indent="-285750">
              <a:buFont typeface="Arial"/>
              <a:buChar char="•"/>
            </a:pPr>
            <a:r>
              <a:rPr lang="en-US" sz="900" dirty="0">
                <a:ea typeface="+mn-lt"/>
                <a:cs typeface="+mn-lt"/>
              </a:rPr>
              <a:t>Around August to Sept</a:t>
            </a:r>
          </a:p>
          <a:p>
            <a:pPr marL="285750" indent="-285750">
              <a:buFont typeface="Arial"/>
              <a:buChar char="•"/>
            </a:pPr>
            <a:r>
              <a:rPr lang="en-US" sz="900" dirty="0">
                <a:ea typeface="+mn-lt"/>
                <a:cs typeface="+mn-lt"/>
              </a:rPr>
              <a:t>Higher temperature (Avg, max, min, dewpoint and wet bulb)</a:t>
            </a:r>
          </a:p>
          <a:p>
            <a:pPr marL="742950" lvl="1" indent="-285750">
              <a:buFont typeface="Arial"/>
              <a:buChar char="•"/>
            </a:pPr>
            <a:r>
              <a:rPr lang="en-US" sz="900" dirty="0">
                <a:ea typeface="+mn-lt"/>
                <a:cs typeface="+mn-lt"/>
              </a:rPr>
              <a:t>Mosquitoes are inhibited by low temperature (&lt; 50°F) and hence reduced the spread of WNV</a:t>
            </a:r>
          </a:p>
          <a:p>
            <a:pPr marL="285750" indent="-285750">
              <a:buFont typeface="Arial"/>
              <a:buChar char="•"/>
            </a:pPr>
            <a:r>
              <a:rPr lang="en-US" sz="900" dirty="0">
                <a:ea typeface="+mn-lt"/>
                <a:cs typeface="+mn-lt"/>
              </a:rPr>
              <a:t>Lower resultant wind speed</a:t>
            </a:r>
          </a:p>
          <a:p>
            <a:pPr marL="742950" lvl="1" indent="-285750">
              <a:buFont typeface="Arial"/>
              <a:buChar char="•"/>
            </a:pPr>
            <a:r>
              <a:rPr lang="en-US" sz="900" dirty="0">
                <a:ea typeface="+mn-lt"/>
                <a:cs typeface="+mn-lt"/>
              </a:rPr>
              <a:t>Mosquitoes are not good flyers and lower wind speed would enable them to fly and spread the virus better</a:t>
            </a:r>
          </a:p>
          <a:p>
            <a:pPr marL="285750" indent="-285750">
              <a:buFont typeface="Arial"/>
              <a:buChar char="•"/>
            </a:pPr>
            <a:r>
              <a:rPr lang="en-US" sz="900" dirty="0">
                <a:ea typeface="+mn-lt"/>
                <a:cs typeface="+mn-lt"/>
              </a:rPr>
              <a:t>Lower daylight duration</a:t>
            </a:r>
          </a:p>
          <a:p>
            <a:pPr marL="742950" lvl="1" indent="-285750">
              <a:buFont typeface="Arial"/>
              <a:buChar char="•"/>
            </a:pPr>
            <a:r>
              <a:rPr lang="en-US" sz="900" dirty="0">
                <a:ea typeface="+mn-lt"/>
                <a:cs typeface="+mn-lt"/>
              </a:rPr>
              <a:t>Culex are more active at night</a:t>
            </a:r>
          </a:p>
          <a:p>
            <a:pPr marL="285750" indent="-285750">
              <a:buFont typeface="Arial"/>
              <a:buChar char="•"/>
            </a:pPr>
            <a:r>
              <a:rPr lang="en-US" sz="900" dirty="0">
                <a:ea typeface="+mn-lt"/>
                <a:cs typeface="+mn-lt"/>
              </a:rPr>
              <a:t>Higher relative humidity</a:t>
            </a:r>
          </a:p>
          <a:p>
            <a:pPr marL="742950" lvl="1" indent="-285750">
              <a:buFont typeface="Arial"/>
              <a:buChar char="•"/>
            </a:pPr>
            <a:r>
              <a:rPr lang="en-US" sz="900" dirty="0">
                <a:ea typeface="+mn-lt"/>
                <a:cs typeface="+mn-lt"/>
              </a:rPr>
              <a:t>Low humidity suppresses mosquitos' activities and could cause their death</a:t>
            </a:r>
          </a:p>
        </p:txBody>
      </p:sp>
      <p:pic>
        <p:nvPicPr>
          <p:cNvPr id="3" name="Picture 3" descr="Chart&#10;&#10;Description automatically generated">
            <a:extLst>
              <a:ext uri="{FF2B5EF4-FFF2-40B4-BE49-F238E27FC236}">
                <a16:creationId xmlns:a16="http://schemas.microsoft.com/office/drawing/2014/main" id="{A4568AFD-F393-8804-59E9-629D42F4A729}"/>
              </a:ext>
            </a:extLst>
          </p:cNvPr>
          <p:cNvPicPr>
            <a:picLocks noChangeAspect="1"/>
          </p:cNvPicPr>
          <p:nvPr/>
        </p:nvPicPr>
        <p:blipFill rotWithShape="1">
          <a:blip r:embed="rId2"/>
          <a:srcRect l="75418" b="234"/>
          <a:stretch/>
        </p:blipFill>
        <p:spPr>
          <a:xfrm>
            <a:off x="5448300" y="874405"/>
            <a:ext cx="1308462" cy="2702342"/>
          </a:xfrm>
          <a:prstGeom prst="rect">
            <a:avLst/>
          </a:prstGeom>
        </p:spPr>
      </p:pic>
      <p:pic>
        <p:nvPicPr>
          <p:cNvPr id="4" name="Picture 5" descr="Chart, box and whisker chart&#10;&#10;Description automatically generated">
            <a:extLst>
              <a:ext uri="{FF2B5EF4-FFF2-40B4-BE49-F238E27FC236}">
                <a16:creationId xmlns:a16="http://schemas.microsoft.com/office/drawing/2014/main" id="{FD6FED20-3248-474A-233B-B9D0CF4180BF}"/>
              </a:ext>
            </a:extLst>
          </p:cNvPr>
          <p:cNvPicPr>
            <a:picLocks noChangeAspect="1"/>
          </p:cNvPicPr>
          <p:nvPr/>
        </p:nvPicPr>
        <p:blipFill rotWithShape="1">
          <a:blip r:embed="rId3"/>
          <a:srcRect l="50611" t="-111" b="-125"/>
          <a:stretch/>
        </p:blipFill>
        <p:spPr>
          <a:xfrm>
            <a:off x="6773784" y="874405"/>
            <a:ext cx="2565403" cy="2701583"/>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08665835-F8BA-B7DA-5F9B-9455FED5EE14}"/>
              </a:ext>
            </a:extLst>
          </p:cNvPr>
          <p:cNvPicPr>
            <a:picLocks noChangeAspect="1"/>
          </p:cNvPicPr>
          <p:nvPr/>
        </p:nvPicPr>
        <p:blipFill rotWithShape="1">
          <a:blip r:embed="rId4"/>
          <a:srcRect l="50312" b="-196"/>
          <a:stretch/>
        </p:blipFill>
        <p:spPr>
          <a:xfrm>
            <a:off x="9409034" y="877173"/>
            <a:ext cx="2568006" cy="2694928"/>
          </a:xfrm>
          <a:prstGeom prst="rect">
            <a:avLst/>
          </a:prstGeom>
        </p:spPr>
      </p:pic>
      <p:pic>
        <p:nvPicPr>
          <p:cNvPr id="7" name="Picture 11" descr="Chart, box and whisker chart&#10;&#10;Description automatically generated">
            <a:extLst>
              <a:ext uri="{FF2B5EF4-FFF2-40B4-BE49-F238E27FC236}">
                <a16:creationId xmlns:a16="http://schemas.microsoft.com/office/drawing/2014/main" id="{2A8F8534-DA19-8339-A49E-9DF5BF1ED61C}"/>
              </a:ext>
            </a:extLst>
          </p:cNvPr>
          <p:cNvPicPr>
            <a:picLocks noChangeAspect="1"/>
          </p:cNvPicPr>
          <p:nvPr/>
        </p:nvPicPr>
        <p:blipFill rotWithShape="1">
          <a:blip r:embed="rId5"/>
          <a:srcRect l="50533" r="24970"/>
          <a:stretch/>
        </p:blipFill>
        <p:spPr>
          <a:xfrm>
            <a:off x="5436329" y="3751102"/>
            <a:ext cx="1314454" cy="2757523"/>
          </a:xfrm>
          <a:prstGeom prst="rect">
            <a:avLst/>
          </a:prstGeom>
        </p:spPr>
      </p:pic>
      <p:pic>
        <p:nvPicPr>
          <p:cNvPr id="12" name="Picture 13" descr="Chart, box and whisker chart&#10;&#10;Description automatically generated">
            <a:extLst>
              <a:ext uri="{FF2B5EF4-FFF2-40B4-BE49-F238E27FC236}">
                <a16:creationId xmlns:a16="http://schemas.microsoft.com/office/drawing/2014/main" id="{AB262B2F-2F4F-5332-6ABF-8CA2D3CE6D38}"/>
              </a:ext>
            </a:extLst>
          </p:cNvPr>
          <p:cNvPicPr>
            <a:picLocks noChangeAspect="1"/>
          </p:cNvPicPr>
          <p:nvPr/>
        </p:nvPicPr>
        <p:blipFill rotWithShape="1">
          <a:blip r:embed="rId6"/>
          <a:srcRect r="75057" b="219"/>
          <a:stretch/>
        </p:blipFill>
        <p:spPr>
          <a:xfrm>
            <a:off x="6758795" y="3751433"/>
            <a:ext cx="1333505" cy="2758435"/>
          </a:xfrm>
          <a:prstGeom prst="rect">
            <a:avLst/>
          </a:prstGeom>
        </p:spPr>
      </p:pic>
      <p:pic>
        <p:nvPicPr>
          <p:cNvPr id="14" name="Picture 14" descr="Chart, box and whisker chart&#10;&#10;Description automatically generated">
            <a:extLst>
              <a:ext uri="{FF2B5EF4-FFF2-40B4-BE49-F238E27FC236}">
                <a16:creationId xmlns:a16="http://schemas.microsoft.com/office/drawing/2014/main" id="{FCC3FCCB-4A98-5F77-D68F-7759B1877626}"/>
              </a:ext>
            </a:extLst>
          </p:cNvPr>
          <p:cNvPicPr>
            <a:picLocks noChangeAspect="1"/>
          </p:cNvPicPr>
          <p:nvPr/>
        </p:nvPicPr>
        <p:blipFill rotWithShape="1">
          <a:blip r:embed="rId7"/>
          <a:srcRect r="49569"/>
          <a:stretch/>
        </p:blipFill>
        <p:spPr>
          <a:xfrm>
            <a:off x="9371976" y="3750599"/>
            <a:ext cx="2724155" cy="2755507"/>
          </a:xfrm>
          <a:prstGeom prst="rect">
            <a:avLst/>
          </a:prstGeom>
        </p:spPr>
      </p:pic>
      <p:pic>
        <p:nvPicPr>
          <p:cNvPr id="15" name="Picture 13" descr="Chart, box and whisker chart&#10;&#10;Description automatically generated">
            <a:extLst>
              <a:ext uri="{FF2B5EF4-FFF2-40B4-BE49-F238E27FC236}">
                <a16:creationId xmlns:a16="http://schemas.microsoft.com/office/drawing/2014/main" id="{88D8E7A5-B6EC-8617-96FE-AC34A22E3B5D}"/>
              </a:ext>
            </a:extLst>
          </p:cNvPr>
          <p:cNvPicPr>
            <a:picLocks noChangeAspect="1"/>
          </p:cNvPicPr>
          <p:nvPr/>
        </p:nvPicPr>
        <p:blipFill rotWithShape="1">
          <a:blip r:embed="rId6"/>
          <a:srcRect l="74830" r="43" b="219"/>
          <a:stretch/>
        </p:blipFill>
        <p:spPr>
          <a:xfrm>
            <a:off x="8092295" y="3751432"/>
            <a:ext cx="1312061" cy="2758435"/>
          </a:xfrm>
          <a:prstGeom prst="rect">
            <a:avLst/>
          </a:prstGeom>
        </p:spPr>
      </p:pic>
    </p:spTree>
    <p:extLst>
      <p:ext uri="{BB962C8B-B14F-4D97-AF65-F5344CB8AC3E}">
        <p14:creationId xmlns:p14="http://schemas.microsoft.com/office/powerpoint/2010/main" val="190734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857285" y="916149"/>
            <a:ext cx="6163310"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average number of mosquitoes vary by the year?</a:t>
            </a:r>
            <a:endParaRPr lang="en-US" sz="1200" b="1" dirty="0"/>
          </a:p>
          <a:p>
            <a:endParaRPr lang="en-US" sz="900" dirty="0"/>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 had a significantly higher average in 2007. However, by 2009, the average drastically fell before increasing again in 2011 to 2013</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Pipiens</a:t>
            </a:r>
            <a:r>
              <a:rPr lang="en-US" sz="900" dirty="0">
                <a:ea typeface="+mn-lt"/>
                <a:cs typeface="+mn-lt"/>
              </a:rPr>
              <a:t>/</a:t>
            </a:r>
            <a:r>
              <a:rPr lang="en-US" sz="900" dirty="0" err="1">
                <a:ea typeface="+mn-lt"/>
                <a:cs typeface="+mn-lt"/>
              </a:rPr>
              <a:t>Restuans</a:t>
            </a:r>
            <a:r>
              <a:rPr lang="en-US" sz="900" dirty="0">
                <a:ea typeface="+mn-lt"/>
                <a:cs typeface="+mn-lt"/>
              </a:rPr>
              <a:t> average number of mosquitoes had remained relatively stable across the years</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Restuans</a:t>
            </a:r>
            <a:r>
              <a:rPr lang="en-US" sz="900" dirty="0">
                <a:ea typeface="+mn-lt"/>
                <a:cs typeface="+mn-lt"/>
              </a:rPr>
              <a:t> average number of mosquitoes had been increasing steadily each year</a:t>
            </a:r>
          </a:p>
          <a:p>
            <a:endParaRPr lang="en-US" sz="900" dirty="0">
              <a:ea typeface="+mn-lt"/>
              <a:cs typeface="+mn-lt"/>
            </a:endParaRPr>
          </a:p>
          <a:p>
            <a:pPr marL="285750" indent="-285750">
              <a:buFont typeface="Arial"/>
              <a:buChar char="•"/>
            </a:pPr>
            <a:r>
              <a:rPr lang="en-US" sz="900" dirty="0">
                <a:ea typeface="+mn-lt"/>
                <a:cs typeface="+mn-lt"/>
              </a:rPr>
              <a:t>Culex </a:t>
            </a:r>
            <a:r>
              <a:rPr lang="en-US" sz="900" dirty="0" err="1">
                <a:ea typeface="+mn-lt"/>
                <a:cs typeface="+mn-lt"/>
              </a:rPr>
              <a:t>Erraticus</a:t>
            </a:r>
            <a:r>
              <a:rPr lang="en-US" sz="900" dirty="0">
                <a:ea typeface="+mn-lt"/>
                <a:cs typeface="+mn-lt"/>
              </a:rPr>
              <a:t> only appeared in 2013</a:t>
            </a:r>
          </a:p>
          <a:p>
            <a:endParaRPr lang="en-US" sz="900" dirty="0">
              <a:ea typeface="+mn-lt"/>
              <a:cs typeface="+mn-lt"/>
            </a:endParaRPr>
          </a:p>
          <a:p>
            <a:pPr marL="285750" indent="-285750">
              <a:buFont typeface="Arial"/>
              <a:buChar char="•"/>
            </a:pPr>
            <a:r>
              <a:rPr lang="en-US" sz="900" dirty="0">
                <a:ea typeface="+mn-lt"/>
                <a:cs typeface="+mn-lt"/>
              </a:rPr>
              <a:t>Remaining species average had been low and relatively stable</a:t>
            </a:r>
          </a:p>
        </p:txBody>
      </p:sp>
      <p:pic>
        <p:nvPicPr>
          <p:cNvPr id="2" name="Picture 7" descr="Chart, bar chart&#10;&#10;Description automatically generated">
            <a:extLst>
              <a:ext uri="{FF2B5EF4-FFF2-40B4-BE49-F238E27FC236}">
                <a16:creationId xmlns:a16="http://schemas.microsoft.com/office/drawing/2014/main" id="{5EB358EF-CDAA-BB6F-F4BD-4D32ABB72D7A}"/>
              </a:ext>
            </a:extLst>
          </p:cNvPr>
          <p:cNvPicPr>
            <a:picLocks noChangeAspect="1"/>
          </p:cNvPicPr>
          <p:nvPr/>
        </p:nvPicPr>
        <p:blipFill>
          <a:blip r:embed="rId2"/>
          <a:stretch>
            <a:fillRect/>
          </a:stretch>
        </p:blipFill>
        <p:spPr>
          <a:xfrm>
            <a:off x="7861300" y="849391"/>
            <a:ext cx="3098800" cy="1895318"/>
          </a:xfrm>
          <a:prstGeom prst="rect">
            <a:avLst/>
          </a:prstGeom>
        </p:spPr>
      </p:pic>
      <p:pic>
        <p:nvPicPr>
          <p:cNvPr id="8" name="Picture 8" descr="Chart, histogram&#10;&#10;Description automatically generated">
            <a:extLst>
              <a:ext uri="{FF2B5EF4-FFF2-40B4-BE49-F238E27FC236}">
                <a16:creationId xmlns:a16="http://schemas.microsoft.com/office/drawing/2014/main" id="{299C3F7B-726A-FD13-CE30-27E0E7D9B55A}"/>
              </a:ext>
            </a:extLst>
          </p:cNvPr>
          <p:cNvPicPr>
            <a:picLocks noChangeAspect="1"/>
          </p:cNvPicPr>
          <p:nvPr/>
        </p:nvPicPr>
        <p:blipFill>
          <a:blip r:embed="rId3"/>
          <a:stretch>
            <a:fillRect/>
          </a:stretch>
        </p:blipFill>
        <p:spPr>
          <a:xfrm>
            <a:off x="644057" y="2705899"/>
            <a:ext cx="4738976" cy="1771440"/>
          </a:xfrm>
          <a:prstGeom prst="rect">
            <a:avLst/>
          </a:prstGeom>
        </p:spPr>
      </p:pic>
      <p:pic>
        <p:nvPicPr>
          <p:cNvPr id="9" name="Picture 9">
            <a:extLst>
              <a:ext uri="{FF2B5EF4-FFF2-40B4-BE49-F238E27FC236}">
                <a16:creationId xmlns:a16="http://schemas.microsoft.com/office/drawing/2014/main" id="{003330CE-F3BE-C456-9760-10097557A921}"/>
              </a:ext>
            </a:extLst>
          </p:cNvPr>
          <p:cNvPicPr>
            <a:picLocks noChangeAspect="1"/>
          </p:cNvPicPr>
          <p:nvPr/>
        </p:nvPicPr>
        <p:blipFill>
          <a:blip r:embed="rId4"/>
          <a:stretch>
            <a:fillRect/>
          </a:stretch>
        </p:blipFill>
        <p:spPr>
          <a:xfrm>
            <a:off x="2559050" y="5070256"/>
            <a:ext cx="3060700" cy="1721288"/>
          </a:xfrm>
          <a:prstGeom prst="rect">
            <a:avLst/>
          </a:prstGeom>
        </p:spPr>
      </p:pic>
      <p:pic>
        <p:nvPicPr>
          <p:cNvPr id="10" name="Picture 12">
            <a:extLst>
              <a:ext uri="{FF2B5EF4-FFF2-40B4-BE49-F238E27FC236}">
                <a16:creationId xmlns:a16="http://schemas.microsoft.com/office/drawing/2014/main" id="{1CEF6EDD-02C4-90F7-8C7E-B0BD8B33BBB4}"/>
              </a:ext>
            </a:extLst>
          </p:cNvPr>
          <p:cNvPicPr>
            <a:picLocks noChangeAspect="1"/>
          </p:cNvPicPr>
          <p:nvPr/>
        </p:nvPicPr>
        <p:blipFill>
          <a:blip r:embed="rId5"/>
          <a:stretch>
            <a:fillRect/>
          </a:stretch>
        </p:blipFill>
        <p:spPr>
          <a:xfrm>
            <a:off x="5969000" y="5070256"/>
            <a:ext cx="3079750" cy="1721288"/>
          </a:xfrm>
          <a:prstGeom prst="rect">
            <a:avLst/>
          </a:prstGeom>
        </p:spPr>
      </p:pic>
      <p:sp>
        <p:nvSpPr>
          <p:cNvPr id="17" name="TextBox 16">
            <a:extLst>
              <a:ext uri="{FF2B5EF4-FFF2-40B4-BE49-F238E27FC236}">
                <a16:creationId xmlns:a16="http://schemas.microsoft.com/office/drawing/2014/main" id="{71192648-BC07-489E-4E3A-E505CBFF67F7}"/>
              </a:ext>
            </a:extLst>
          </p:cNvPr>
          <p:cNvSpPr txBox="1"/>
          <p:nvPr/>
        </p:nvSpPr>
        <p:spPr>
          <a:xfrm>
            <a:off x="5467384" y="3056098"/>
            <a:ext cx="616331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average number of mosquitoes varies by the week for each species?</a:t>
            </a:r>
            <a:endParaRPr lang="en-US">
              <a:ea typeface="+mn-lt"/>
              <a:cs typeface="+mn-lt"/>
            </a:endParaRPr>
          </a:p>
          <a:p>
            <a:endParaRPr lang="en-US" sz="900"/>
          </a:p>
          <a:p>
            <a:r>
              <a:rPr lang="en-US" sz="900">
                <a:ea typeface="+mn-lt"/>
                <a:cs typeface="+mn-lt"/>
              </a:rPr>
              <a:t>Culex </a:t>
            </a:r>
            <a:r>
              <a:rPr lang="en-US" sz="900" err="1">
                <a:ea typeface="+mn-lt"/>
                <a:cs typeface="+mn-lt"/>
              </a:rPr>
              <a:t>Pipiens</a:t>
            </a:r>
            <a:r>
              <a:rPr lang="en-US" sz="900">
                <a:ea typeface="+mn-lt"/>
                <a:cs typeface="+mn-lt"/>
              </a:rPr>
              <a:t> has the highest average number and spike of mosquitoes among the 7 species, followed by Culex </a:t>
            </a:r>
            <a:r>
              <a:rPr lang="en-US" sz="900" err="1">
                <a:ea typeface="+mn-lt"/>
                <a:cs typeface="+mn-lt"/>
              </a:rPr>
              <a:t>Pipiens</a:t>
            </a:r>
            <a:r>
              <a:rPr lang="en-US" sz="900">
                <a:ea typeface="+mn-lt"/>
                <a:cs typeface="+mn-lt"/>
              </a:rPr>
              <a:t>/</a:t>
            </a:r>
            <a:r>
              <a:rPr lang="en-US" sz="900" err="1">
                <a:ea typeface="+mn-lt"/>
                <a:cs typeface="+mn-lt"/>
              </a:rPr>
              <a:t>Restuans</a:t>
            </a:r>
            <a:r>
              <a:rPr lang="en-US" sz="900">
                <a:ea typeface="+mn-lt"/>
                <a:cs typeface="+mn-lt"/>
              </a:rPr>
              <a:t> and Culex </a:t>
            </a:r>
            <a:r>
              <a:rPr lang="en-US" sz="900" err="1">
                <a:ea typeface="+mn-lt"/>
                <a:cs typeface="+mn-lt"/>
              </a:rPr>
              <a:t>Restuans</a:t>
            </a:r>
            <a:r>
              <a:rPr lang="en-US" sz="900">
                <a:ea typeface="+mn-lt"/>
                <a:cs typeface="+mn-lt"/>
              </a:rPr>
              <a:t>. The remaining species average number generally remain relatively stable and low during these period</a:t>
            </a:r>
          </a:p>
        </p:txBody>
      </p:sp>
      <p:sp>
        <p:nvSpPr>
          <p:cNvPr id="19" name="TextBox 18">
            <a:extLst>
              <a:ext uri="{FF2B5EF4-FFF2-40B4-BE49-F238E27FC236}">
                <a16:creationId xmlns:a16="http://schemas.microsoft.com/office/drawing/2014/main" id="{212CF9BF-88A3-3278-6713-2230A21F08D1}"/>
              </a:ext>
            </a:extLst>
          </p:cNvPr>
          <p:cNvSpPr txBox="1"/>
          <p:nvPr/>
        </p:nvSpPr>
        <p:spPr>
          <a:xfrm>
            <a:off x="400083" y="4478498"/>
            <a:ext cx="11529060" cy="686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does the amount of precipitation affect the number of mosquitoes?</a:t>
            </a:r>
            <a:endParaRPr lang="en-US" dirty="0">
              <a:ea typeface="+mn-lt"/>
              <a:cs typeface="+mn-lt"/>
            </a:endParaRPr>
          </a:p>
          <a:p>
            <a:endParaRPr lang="en-US" sz="900" dirty="0"/>
          </a:p>
          <a:p>
            <a:r>
              <a:rPr lang="en-US" sz="900" dirty="0">
                <a:ea typeface="+mn-lt"/>
                <a:cs typeface="+mn-lt"/>
              </a:rPr>
              <a:t>Different year seems to require different lag duration. For example, for 2007, 0 lag in total precipitation seems to be match the spike in number of mosquitoes while for 2009, it seems like 21 days lag seems like a better match with the spike for number of mosquitoes</a:t>
            </a:r>
          </a:p>
        </p:txBody>
      </p:sp>
      <p:sp>
        <p:nvSpPr>
          <p:cNvPr id="22" name="Rectangle 21">
            <a:extLst>
              <a:ext uri="{FF2B5EF4-FFF2-40B4-BE49-F238E27FC236}">
                <a16:creationId xmlns:a16="http://schemas.microsoft.com/office/drawing/2014/main" id="{A6E9AB3F-3EAF-3798-406D-DA73A800BCA9}"/>
              </a:ext>
            </a:extLst>
          </p:cNvPr>
          <p:cNvSpPr/>
          <p:nvPr/>
        </p:nvSpPr>
        <p:spPr>
          <a:xfrm>
            <a:off x="2786514" y="5240067"/>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DAC0E3-2E2C-9744-E992-DDCAED5A21F1}"/>
              </a:ext>
            </a:extLst>
          </p:cNvPr>
          <p:cNvSpPr/>
          <p:nvPr/>
        </p:nvSpPr>
        <p:spPr>
          <a:xfrm>
            <a:off x="7021963" y="5240066"/>
            <a:ext cx="2602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9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fontScale="90000"/>
          </a:bodyPr>
          <a:lstStyle/>
          <a:p>
            <a:r>
              <a:rPr lang="en-US" sz="2800" dirty="0">
                <a:ea typeface="+mj-lt"/>
                <a:cs typeface="+mj-lt"/>
              </a:rPr>
              <a:t>EDA – EXPLORING THE POPULATION OF MOSQUITOES VS TIME AND WEATHER CONDITIONS  </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543335" y="1455899"/>
            <a:ext cx="437896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How does humidity affect the number of mosquitoes?</a:t>
            </a:r>
            <a:endParaRPr lang="en-US">
              <a:ea typeface="+mn-lt"/>
              <a:cs typeface="+mn-lt"/>
            </a:endParaRPr>
          </a:p>
          <a:p>
            <a:endParaRPr lang="en-US" sz="900"/>
          </a:p>
          <a:p>
            <a:r>
              <a:rPr lang="en-US" sz="900">
                <a:ea typeface="+mn-lt"/>
                <a:cs typeface="+mn-lt"/>
              </a:rPr>
              <a:t>While theoretically, higher humidity should encourage more mosquitoes and increase their activities, however, from the trend below, it does not seem to be the case.</a:t>
            </a:r>
          </a:p>
        </p:txBody>
      </p:sp>
      <p:pic>
        <p:nvPicPr>
          <p:cNvPr id="4" name="Picture 5" descr="A picture containing diagram&#10;&#10;Description automatically generated">
            <a:extLst>
              <a:ext uri="{FF2B5EF4-FFF2-40B4-BE49-F238E27FC236}">
                <a16:creationId xmlns:a16="http://schemas.microsoft.com/office/drawing/2014/main" id="{3383D2A5-D0EF-5DC1-CADB-16563ED64F9E}"/>
              </a:ext>
            </a:extLst>
          </p:cNvPr>
          <p:cNvPicPr>
            <a:picLocks noChangeAspect="1"/>
          </p:cNvPicPr>
          <p:nvPr/>
        </p:nvPicPr>
        <p:blipFill>
          <a:blip r:embed="rId2"/>
          <a:stretch>
            <a:fillRect/>
          </a:stretch>
        </p:blipFill>
        <p:spPr>
          <a:xfrm>
            <a:off x="8007350" y="761229"/>
            <a:ext cx="3975100" cy="2230393"/>
          </a:xfrm>
          <a:prstGeom prst="rect">
            <a:avLst/>
          </a:prstGeom>
        </p:spPr>
      </p:pic>
      <p:sp>
        <p:nvSpPr>
          <p:cNvPr id="13" name="TextBox 12">
            <a:extLst>
              <a:ext uri="{FF2B5EF4-FFF2-40B4-BE49-F238E27FC236}">
                <a16:creationId xmlns:a16="http://schemas.microsoft.com/office/drawing/2014/main" id="{1916F0C0-E380-129D-6911-FC94B0E16FD8}"/>
              </a:ext>
            </a:extLst>
          </p:cNvPr>
          <p:cNvSpPr txBox="1"/>
          <p:nvPr/>
        </p:nvSpPr>
        <p:spPr>
          <a:xfrm>
            <a:off x="4184650" y="2991622"/>
            <a:ext cx="36931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Does Average Temp Falling Below 50°F Results in Less Mosquitoes?</a:t>
            </a:r>
            <a:endParaRPr lang="en-US" dirty="0">
              <a:ea typeface="+mn-lt"/>
              <a:cs typeface="+mn-lt"/>
            </a:endParaRPr>
          </a:p>
          <a:p>
            <a:endParaRPr lang="en-US" sz="900" dirty="0">
              <a:ea typeface="+mn-lt"/>
              <a:cs typeface="+mn-lt"/>
            </a:endParaRPr>
          </a:p>
          <a:p>
            <a:r>
              <a:rPr lang="en-US" sz="900" dirty="0">
                <a:ea typeface="+mn-lt"/>
                <a:cs typeface="+mn-lt"/>
              </a:rPr>
              <a:t>When there is at least 1 day in a week that has average temperature falling below 50°F, the number of mosquitoes are lower with less outliers as compared to using minimum temperature.</a:t>
            </a:r>
            <a:endParaRPr lang="en-US" dirty="0"/>
          </a:p>
        </p:txBody>
      </p:sp>
      <p:pic>
        <p:nvPicPr>
          <p:cNvPr id="7" name="Picture 11" descr="A picture containing text, building&#10;&#10;Description automatically generated">
            <a:extLst>
              <a:ext uri="{FF2B5EF4-FFF2-40B4-BE49-F238E27FC236}">
                <a16:creationId xmlns:a16="http://schemas.microsoft.com/office/drawing/2014/main" id="{8F2102CE-A690-1E4C-E238-4C366CEB156B}"/>
              </a:ext>
            </a:extLst>
          </p:cNvPr>
          <p:cNvPicPr>
            <a:picLocks noChangeAspect="1"/>
          </p:cNvPicPr>
          <p:nvPr/>
        </p:nvPicPr>
        <p:blipFill>
          <a:blip r:embed="rId3"/>
          <a:stretch>
            <a:fillRect/>
          </a:stretch>
        </p:blipFill>
        <p:spPr>
          <a:xfrm>
            <a:off x="171449" y="2458550"/>
            <a:ext cx="4013201" cy="2057078"/>
          </a:xfrm>
          <a:prstGeom prst="rect">
            <a:avLst/>
          </a:prstGeom>
        </p:spPr>
      </p:pic>
      <p:pic>
        <p:nvPicPr>
          <p:cNvPr id="14" name="Picture 14" descr="Graphical user interface&#10;&#10;Description automatically generated">
            <a:extLst>
              <a:ext uri="{FF2B5EF4-FFF2-40B4-BE49-F238E27FC236}">
                <a16:creationId xmlns:a16="http://schemas.microsoft.com/office/drawing/2014/main" id="{84E2197F-1B2C-E1CC-0417-FD5C8464D047}"/>
              </a:ext>
            </a:extLst>
          </p:cNvPr>
          <p:cNvPicPr>
            <a:picLocks noChangeAspect="1"/>
          </p:cNvPicPr>
          <p:nvPr/>
        </p:nvPicPr>
        <p:blipFill>
          <a:blip r:embed="rId4"/>
          <a:stretch>
            <a:fillRect/>
          </a:stretch>
        </p:blipFill>
        <p:spPr>
          <a:xfrm>
            <a:off x="4508500" y="4883570"/>
            <a:ext cx="3022600" cy="1554909"/>
          </a:xfrm>
          <a:prstGeom prst="rect">
            <a:avLst/>
          </a:prstGeom>
        </p:spPr>
      </p:pic>
      <p:pic>
        <p:nvPicPr>
          <p:cNvPr id="15" name="Picture 15">
            <a:extLst>
              <a:ext uri="{FF2B5EF4-FFF2-40B4-BE49-F238E27FC236}">
                <a16:creationId xmlns:a16="http://schemas.microsoft.com/office/drawing/2014/main" id="{AD5BD8DF-CC46-B669-04A5-3609A46180D7}"/>
              </a:ext>
            </a:extLst>
          </p:cNvPr>
          <p:cNvPicPr>
            <a:picLocks noChangeAspect="1"/>
          </p:cNvPicPr>
          <p:nvPr/>
        </p:nvPicPr>
        <p:blipFill>
          <a:blip r:embed="rId5"/>
          <a:stretch>
            <a:fillRect/>
          </a:stretch>
        </p:blipFill>
        <p:spPr>
          <a:xfrm>
            <a:off x="7505700" y="4885954"/>
            <a:ext cx="3022600" cy="1550141"/>
          </a:xfrm>
          <a:prstGeom prst="rect">
            <a:avLst/>
          </a:prstGeom>
        </p:spPr>
      </p:pic>
      <p:pic>
        <p:nvPicPr>
          <p:cNvPr id="16" name="Picture 17" descr="A picture containing building, window&#10;&#10;Description automatically generated">
            <a:extLst>
              <a:ext uri="{FF2B5EF4-FFF2-40B4-BE49-F238E27FC236}">
                <a16:creationId xmlns:a16="http://schemas.microsoft.com/office/drawing/2014/main" id="{FE1CA352-FE86-6293-08BC-A04191C77388}"/>
              </a:ext>
            </a:extLst>
          </p:cNvPr>
          <p:cNvPicPr>
            <a:picLocks noChangeAspect="1"/>
          </p:cNvPicPr>
          <p:nvPr/>
        </p:nvPicPr>
        <p:blipFill rotWithShape="1">
          <a:blip r:embed="rId6"/>
          <a:srcRect t="198" r="49305" b="-651"/>
          <a:stretch/>
        </p:blipFill>
        <p:spPr>
          <a:xfrm>
            <a:off x="10528300" y="4883570"/>
            <a:ext cx="1530352" cy="1554114"/>
          </a:xfrm>
          <a:prstGeom prst="rect">
            <a:avLst/>
          </a:prstGeom>
        </p:spPr>
      </p:pic>
      <p:sp>
        <p:nvSpPr>
          <p:cNvPr id="20" name="TextBox 19">
            <a:extLst>
              <a:ext uri="{FF2B5EF4-FFF2-40B4-BE49-F238E27FC236}">
                <a16:creationId xmlns:a16="http://schemas.microsoft.com/office/drawing/2014/main" id="{E60B8FEA-71DA-FA9F-A47F-E13DFA817DEB}"/>
              </a:ext>
            </a:extLst>
          </p:cNvPr>
          <p:cNvSpPr txBox="1"/>
          <p:nvPr/>
        </p:nvSpPr>
        <p:spPr>
          <a:xfrm>
            <a:off x="82583" y="4948398"/>
            <a:ext cx="4423410"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How having at least 1 wet weather affects the number of mosquitoes?</a:t>
            </a:r>
            <a:endParaRPr lang="en-US" dirty="0">
              <a:ea typeface="+mn-lt"/>
              <a:cs typeface="+mn-lt"/>
            </a:endParaRPr>
          </a:p>
          <a:p>
            <a:endParaRPr lang="en-US" sz="900" dirty="0">
              <a:ea typeface="+mn-lt"/>
              <a:cs typeface="+mn-lt"/>
            </a:endParaRPr>
          </a:p>
          <a:p>
            <a:pPr marL="171450" indent="-171450">
              <a:buFont typeface="Arial"/>
              <a:buChar char="•"/>
            </a:pPr>
            <a:r>
              <a:rPr lang="en-US" sz="900" dirty="0">
                <a:ea typeface="+mn-lt"/>
                <a:cs typeface="+mn-lt"/>
              </a:rPr>
              <a:t>When data is not offset, having at least 1 wet weather caused the number of mosquitoes to decrease</a:t>
            </a:r>
          </a:p>
          <a:p>
            <a:pPr marL="171450" indent="-171450">
              <a:buFont typeface="Arial"/>
              <a:buChar char="•"/>
            </a:pPr>
            <a:r>
              <a:rPr lang="en-US" sz="900" dirty="0">
                <a:ea typeface="+mn-lt"/>
                <a:cs typeface="+mn-lt"/>
              </a:rPr>
              <a:t>When data is offset by 1 week to 4 weeks, the trend reversed, and more mosquitoes started appearing especially when it is offset by 2 to 3 weeks</a:t>
            </a:r>
            <a:endParaRPr lang="en-US" dirty="0">
              <a:ea typeface="+mn-lt"/>
              <a:cs typeface="+mn-lt"/>
            </a:endParaRPr>
          </a:p>
        </p:txBody>
      </p:sp>
    </p:spTree>
    <p:extLst>
      <p:ext uri="{BB962C8B-B14F-4D97-AF65-F5344CB8AC3E}">
        <p14:creationId xmlns:p14="http://schemas.microsoft.com/office/powerpoint/2010/main" val="396680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BFAE-6A2E-E74C-8C22-7DCE8F4635C0}"/>
              </a:ext>
            </a:extLst>
          </p:cNvPr>
          <p:cNvSpPr>
            <a:spLocks noGrp="1"/>
          </p:cNvSpPr>
          <p:nvPr>
            <p:ph type="title"/>
          </p:nvPr>
        </p:nvSpPr>
        <p:spPr>
          <a:xfrm>
            <a:off x="838200" y="365126"/>
            <a:ext cx="10515600" cy="1042256"/>
          </a:xfrm>
        </p:spPr>
        <p:txBody>
          <a:bodyPr>
            <a:normAutofit/>
          </a:bodyPr>
          <a:lstStyle/>
          <a:p>
            <a:r>
              <a:rPr lang="en-US" sz="2800" dirty="0"/>
              <a:t>Preprocessing</a:t>
            </a:r>
          </a:p>
        </p:txBody>
      </p:sp>
      <p:sp>
        <p:nvSpPr>
          <p:cNvPr id="3" name="TextBox 2">
            <a:extLst>
              <a:ext uri="{FF2B5EF4-FFF2-40B4-BE49-F238E27FC236}">
                <a16:creationId xmlns:a16="http://schemas.microsoft.com/office/drawing/2014/main" id="{A273EE4A-FD26-1F42-87FC-57C6F809547C}"/>
              </a:ext>
            </a:extLst>
          </p:cNvPr>
          <p:cNvSpPr txBox="1"/>
          <p:nvPr/>
        </p:nvSpPr>
        <p:spPr>
          <a:xfrm>
            <a:off x="838200" y="1590261"/>
            <a:ext cx="9490544" cy="3877985"/>
          </a:xfrm>
          <a:prstGeom prst="rect">
            <a:avLst/>
          </a:prstGeom>
          <a:noFill/>
        </p:spPr>
        <p:txBody>
          <a:bodyPr wrap="square" rtlCol="0">
            <a:spAutoFit/>
          </a:bodyPr>
          <a:lstStyle/>
          <a:p>
            <a:r>
              <a:rPr lang="en-SG" u="sng" dirty="0">
                <a:latin typeface="+mj-lt"/>
              </a:rPr>
              <a:t>These features were further dropped from the data after EDA</a:t>
            </a:r>
          </a:p>
          <a:p>
            <a:endParaRPr lang="en-SG" sz="1400" dirty="0">
              <a:latin typeface="+mj-lt"/>
            </a:endParaRPr>
          </a:p>
          <a:p>
            <a:endParaRPr lang="en-SG" sz="1400" dirty="0">
              <a:latin typeface="+mj-lt"/>
            </a:endParaRPr>
          </a:p>
          <a:p>
            <a:endParaRPr lang="en-SG" sz="1400" dirty="0">
              <a:latin typeface="+mj-lt"/>
            </a:endParaRPr>
          </a:p>
          <a:p>
            <a:r>
              <a:rPr lang="en-SG" sz="1400" dirty="0">
                <a:latin typeface="+mj-lt"/>
              </a:rPr>
              <a:t>1.  </a:t>
            </a:r>
            <a:r>
              <a:rPr lang="en-SG" sz="1400" b="1" dirty="0">
                <a:latin typeface="+mj-lt"/>
              </a:rPr>
              <a:t>'</a:t>
            </a:r>
            <a:r>
              <a:rPr lang="en-SG" sz="1400" b="1" dirty="0" err="1">
                <a:latin typeface="+mj-lt"/>
              </a:rPr>
              <a:t>NumMosquitos</a:t>
            </a:r>
            <a:r>
              <a:rPr lang="en-SG" sz="1400" dirty="0">
                <a:latin typeface="+mj-lt"/>
              </a:rPr>
              <a:t>', we will drop this because this feature is not present in the test dataset. We ran a few linear regression models to predict the </a:t>
            </a:r>
            <a:r>
              <a:rPr lang="en-SG" sz="1400" dirty="0" err="1">
                <a:latin typeface="+mj-lt"/>
              </a:rPr>
              <a:t>NumMosquitos</a:t>
            </a:r>
            <a:r>
              <a:rPr lang="en-SG" sz="1400" dirty="0">
                <a:latin typeface="+mj-lt"/>
              </a:rPr>
              <a:t> in the test dataset. However, we did not get successful enough results to improve our final model in the prediction of the presence of the WNV Virus.</a:t>
            </a:r>
          </a:p>
          <a:p>
            <a:endParaRPr lang="en-SG" sz="1400" dirty="0">
              <a:latin typeface="+mj-lt"/>
            </a:endParaRPr>
          </a:p>
          <a:p>
            <a:endParaRPr lang="en-SG" sz="1400" dirty="0">
              <a:latin typeface="+mj-lt"/>
            </a:endParaRPr>
          </a:p>
          <a:p>
            <a:r>
              <a:rPr lang="en-SG" sz="1400" dirty="0">
                <a:latin typeface="+mj-lt"/>
              </a:rPr>
              <a:t>2. </a:t>
            </a:r>
            <a:r>
              <a:rPr lang="en-SG" sz="1400" b="1" dirty="0">
                <a:latin typeface="+mj-lt"/>
              </a:rPr>
              <a:t>'Species</a:t>
            </a:r>
            <a:r>
              <a:rPr lang="en-SG" sz="1400" dirty="0">
                <a:latin typeface="+mj-lt"/>
              </a:rPr>
              <a:t>', we will drop this column as the column ‘Is WNV Present' is already indicative of the Species as only certain type of species were found to contain the WNV Virus.</a:t>
            </a:r>
          </a:p>
          <a:p>
            <a:endParaRPr lang="en-SG" sz="1400" dirty="0">
              <a:latin typeface="+mj-lt"/>
            </a:endParaRPr>
          </a:p>
          <a:p>
            <a:endParaRPr lang="en-SG" sz="1400" dirty="0">
              <a:latin typeface="+mj-lt"/>
            </a:endParaRPr>
          </a:p>
          <a:p>
            <a:r>
              <a:rPr lang="en-SG" sz="1400" dirty="0">
                <a:latin typeface="+mj-lt"/>
              </a:rPr>
              <a:t>3.  </a:t>
            </a:r>
            <a:r>
              <a:rPr lang="en-SG" sz="1400" b="1" dirty="0">
                <a:latin typeface="+mj-lt"/>
              </a:rPr>
              <a:t>'Year-Week', 'Year', 'Month' and 'Week</a:t>
            </a:r>
            <a:r>
              <a:rPr lang="en-SG" sz="1400" dirty="0">
                <a:latin typeface="+mj-lt"/>
              </a:rPr>
              <a:t>', we initially thought these to be useful as there are should be more mosquitos and hence a greater probability of the presence of the WNV Virus in certain times of the year. However, these are already covered and touched upon by the other features which describe the weather.</a:t>
            </a:r>
          </a:p>
          <a:p>
            <a:endParaRPr lang="en-US" dirty="0"/>
          </a:p>
        </p:txBody>
      </p:sp>
    </p:spTree>
    <p:extLst>
      <p:ext uri="{BB962C8B-B14F-4D97-AF65-F5344CB8AC3E}">
        <p14:creationId xmlns:p14="http://schemas.microsoft.com/office/powerpoint/2010/main" val="2593446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C8A5-C1AE-F748-BE0A-8746699C60A6}"/>
              </a:ext>
            </a:extLst>
          </p:cNvPr>
          <p:cNvSpPr>
            <a:spLocks noGrp="1"/>
          </p:cNvSpPr>
          <p:nvPr>
            <p:ph type="title"/>
          </p:nvPr>
        </p:nvSpPr>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id="{281A2E3D-8E80-114A-8DB1-47BF5A62D187}"/>
              </a:ext>
            </a:extLst>
          </p:cNvPr>
          <p:cNvSpPr txBox="1"/>
          <p:nvPr/>
        </p:nvSpPr>
        <p:spPr>
          <a:xfrm>
            <a:off x="3442252" y="4809982"/>
            <a:ext cx="7911548" cy="1384995"/>
          </a:xfrm>
          <a:prstGeom prst="rect">
            <a:avLst/>
          </a:prstGeom>
          <a:noFill/>
        </p:spPr>
        <p:txBody>
          <a:bodyPr wrap="square" rtlCol="0">
            <a:spAutoFit/>
          </a:bodyPr>
          <a:lstStyle/>
          <a:p>
            <a:r>
              <a:rPr lang="en-SG" sz="1200" dirty="0">
                <a:latin typeface="+mj-lt"/>
              </a:rPr>
              <a:t>Note: </a:t>
            </a:r>
          </a:p>
          <a:p>
            <a:pPr marL="342900" indent="-342900">
              <a:buAutoNum type="arabicPeriod"/>
            </a:pPr>
            <a:r>
              <a:rPr lang="en-SG" sz="1200" dirty="0">
                <a:latin typeface="+mj-lt"/>
              </a:rPr>
              <a:t>The data is heavily imbalanced. As such, we optimized our models using AUC score instead of accuracy. We also deployed SMOTE (Synthetic Minority Over-sampling Technique) to help us with over-sampling.</a:t>
            </a:r>
          </a:p>
          <a:p>
            <a:pPr marL="342900" indent="-342900">
              <a:buAutoNum type="arabicPeriod"/>
            </a:pPr>
            <a:endParaRPr lang="en-SG" sz="1200" dirty="0">
              <a:latin typeface="+mj-lt"/>
            </a:endParaRPr>
          </a:p>
          <a:p>
            <a:pPr marL="342900" indent="-342900">
              <a:buAutoNum type="arabicPeriod"/>
            </a:pPr>
            <a:r>
              <a:rPr lang="en-SG" sz="1200" dirty="0">
                <a:latin typeface="+mj-lt"/>
              </a:rPr>
              <a:t>When we apply </a:t>
            </a:r>
            <a:r>
              <a:rPr lang="en-SG" sz="1200" dirty="0" err="1">
                <a:latin typeface="+mj-lt"/>
              </a:rPr>
              <a:t>GridSearchCV</a:t>
            </a:r>
            <a:r>
              <a:rPr lang="en-SG" sz="1200" dirty="0">
                <a:latin typeface="+mj-lt"/>
              </a:rPr>
              <a:t> to perform hyperparameter tuning, we will need to utilize an </a:t>
            </a:r>
            <a:r>
              <a:rPr lang="en-SG" sz="1200" dirty="0" err="1">
                <a:latin typeface="+mj-lt"/>
              </a:rPr>
              <a:t>imblearn.Pipeline</a:t>
            </a:r>
            <a:r>
              <a:rPr lang="en-SG" sz="1200" dirty="0">
                <a:latin typeface="+mj-lt"/>
              </a:rPr>
              <a:t> object to handle the imbalanced dataset correctly. The over-sampled data will only be used when evaluating the train and test scores.</a:t>
            </a:r>
            <a:endParaRPr lang="en-US" sz="1200" dirty="0">
              <a:latin typeface="+mj-lt"/>
            </a:endParaRPr>
          </a:p>
        </p:txBody>
      </p:sp>
      <p:pic>
        <p:nvPicPr>
          <p:cNvPr id="8" name="Picture 7" descr="Table&#10;&#10;Description automatically generated">
            <a:extLst>
              <a:ext uri="{FF2B5EF4-FFF2-40B4-BE49-F238E27FC236}">
                <a16:creationId xmlns:a16="http://schemas.microsoft.com/office/drawing/2014/main" id="{65337234-D8A0-1145-A00E-8B24DC2D2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964" y="1690688"/>
            <a:ext cx="10254072" cy="2730704"/>
          </a:xfrm>
          <a:prstGeom prst="rect">
            <a:avLst/>
          </a:prstGeom>
        </p:spPr>
      </p:pic>
      <p:sp>
        <p:nvSpPr>
          <p:cNvPr id="9" name="Rounded Rectangle 8">
            <a:extLst>
              <a:ext uri="{FF2B5EF4-FFF2-40B4-BE49-F238E27FC236}">
                <a16:creationId xmlns:a16="http://schemas.microsoft.com/office/drawing/2014/main" id="{6B9DC46A-7C79-9E4F-A344-67030D8EC41D}"/>
              </a:ext>
            </a:extLst>
          </p:cNvPr>
          <p:cNvSpPr/>
          <p:nvPr/>
        </p:nvSpPr>
        <p:spPr>
          <a:xfrm>
            <a:off x="968964" y="2438400"/>
            <a:ext cx="3839010" cy="41295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F5A9635-255E-804C-89F0-912771C2D114}"/>
              </a:ext>
            </a:extLst>
          </p:cNvPr>
          <p:cNvSpPr/>
          <p:nvPr/>
        </p:nvSpPr>
        <p:spPr>
          <a:xfrm>
            <a:off x="968963" y="3970440"/>
            <a:ext cx="9280267" cy="4129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text, application&#10;&#10;Description automatically generated">
            <a:extLst>
              <a:ext uri="{FF2B5EF4-FFF2-40B4-BE49-F238E27FC236}">
                <a16:creationId xmlns:a16="http://schemas.microsoft.com/office/drawing/2014/main" id="{707B1977-E4CA-6945-92C6-0937CBAF0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63" y="5004109"/>
            <a:ext cx="2316087" cy="809689"/>
          </a:xfrm>
          <a:prstGeom prst="rect">
            <a:avLst/>
          </a:prstGeom>
        </p:spPr>
      </p:pic>
    </p:spTree>
    <p:extLst>
      <p:ext uri="{BB962C8B-B14F-4D97-AF65-F5344CB8AC3E}">
        <p14:creationId xmlns:p14="http://schemas.microsoft.com/office/powerpoint/2010/main" val="37311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9B9C-BD60-444B-A8EA-FB169A331F7A}"/>
              </a:ext>
            </a:extLst>
          </p:cNvPr>
          <p:cNvSpPr>
            <a:spLocks noGrp="1"/>
          </p:cNvSpPr>
          <p:nvPr>
            <p:ph type="title"/>
          </p:nvPr>
        </p:nvSpPr>
        <p:spPr>
          <a:xfrm>
            <a:off x="432683" y="196472"/>
            <a:ext cx="10515600" cy="1156911"/>
          </a:xfrm>
        </p:spPr>
        <p:txBody>
          <a:bodyPr>
            <a:normAutofit/>
          </a:bodyPr>
          <a:lstStyle/>
          <a:p>
            <a:r>
              <a:rPr lang="en-US" sz="2800" dirty="0"/>
              <a:t>Model Training and Selection</a:t>
            </a:r>
          </a:p>
        </p:txBody>
      </p:sp>
      <p:sp>
        <p:nvSpPr>
          <p:cNvPr id="3" name="TextBox 2">
            <a:extLst>
              <a:ext uri="{FF2B5EF4-FFF2-40B4-BE49-F238E27FC236}">
                <a16:creationId xmlns:a16="http://schemas.microsoft.com/office/drawing/2014/main" id="{B4ADE8B7-7799-8C44-A322-4FA9CD004920}"/>
              </a:ext>
            </a:extLst>
          </p:cNvPr>
          <p:cNvSpPr txBox="1"/>
          <p:nvPr/>
        </p:nvSpPr>
        <p:spPr>
          <a:xfrm>
            <a:off x="432683" y="1269268"/>
            <a:ext cx="5383034" cy="1569660"/>
          </a:xfrm>
          <a:prstGeom prst="rect">
            <a:avLst/>
          </a:prstGeom>
          <a:noFill/>
        </p:spPr>
        <p:txBody>
          <a:bodyPr wrap="square" rtlCol="0">
            <a:spAutoFit/>
          </a:bodyPr>
          <a:lstStyle/>
          <a:p>
            <a:r>
              <a:rPr lang="en-US" b="1" dirty="0" err="1">
                <a:latin typeface="+mj-lt"/>
              </a:rPr>
              <a:t>GradientBoost</a:t>
            </a:r>
            <a:endParaRPr lang="en-US" b="1" dirty="0">
              <a:latin typeface="+mj-lt"/>
            </a:endParaRPr>
          </a:p>
          <a:p>
            <a:endParaRPr lang="en-US" b="1" dirty="0">
              <a:latin typeface="+mj-lt"/>
            </a:endParaRPr>
          </a:p>
          <a:p>
            <a:r>
              <a:rPr lang="en-SG" sz="1200" dirty="0">
                <a:latin typeface="+mj-lt"/>
              </a:rPr>
              <a:t>- Though there is a slight greater overfitting for </a:t>
            </a:r>
            <a:r>
              <a:rPr lang="en-SG" sz="1200" dirty="0" err="1">
                <a:latin typeface="+mj-lt"/>
              </a:rPr>
              <a:t>GradientBoost</a:t>
            </a:r>
            <a:r>
              <a:rPr lang="en-SG" sz="1200" dirty="0">
                <a:latin typeface="+mj-lt"/>
              </a:rPr>
              <a:t> compared to Logistic Regression, however, </a:t>
            </a:r>
            <a:r>
              <a:rPr lang="en-SG" sz="1200" dirty="0" err="1">
                <a:latin typeface="+mj-lt"/>
              </a:rPr>
              <a:t>GradientBoost</a:t>
            </a:r>
            <a:r>
              <a:rPr lang="en-SG" sz="1200" dirty="0">
                <a:latin typeface="+mj-lt"/>
              </a:rPr>
              <a:t> scored slightly higher on the Train and Test Scores.</a:t>
            </a:r>
          </a:p>
          <a:p>
            <a:endParaRPr lang="en-SG" sz="1200" dirty="0">
              <a:latin typeface="+mj-lt"/>
            </a:endParaRPr>
          </a:p>
          <a:p>
            <a:r>
              <a:rPr lang="en-SG" sz="1200" dirty="0">
                <a:latin typeface="+mj-lt"/>
              </a:rPr>
              <a:t>- Its algorithm is more robust to outliers than AdaBoost.</a:t>
            </a:r>
            <a:endParaRPr lang="en-US" sz="1200" dirty="0">
              <a:latin typeface="+mj-lt"/>
            </a:endParaRPr>
          </a:p>
        </p:txBody>
      </p:sp>
      <p:pic>
        <p:nvPicPr>
          <p:cNvPr id="2050" name="Picture 2">
            <a:extLst>
              <a:ext uri="{FF2B5EF4-FFF2-40B4-BE49-F238E27FC236}">
                <a16:creationId xmlns:a16="http://schemas.microsoft.com/office/drawing/2014/main" id="{70A342CD-5D02-AD45-9179-B371AE826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396" y="3372399"/>
            <a:ext cx="2991884" cy="2457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1DE958-E325-5242-B935-877E35E5270C}"/>
              </a:ext>
            </a:extLst>
          </p:cNvPr>
          <p:cNvSpPr txBox="1"/>
          <p:nvPr/>
        </p:nvSpPr>
        <p:spPr>
          <a:xfrm>
            <a:off x="7866294" y="2423429"/>
            <a:ext cx="3603994" cy="830997"/>
          </a:xfrm>
          <a:prstGeom prst="rect">
            <a:avLst/>
          </a:prstGeom>
          <a:noFill/>
        </p:spPr>
        <p:txBody>
          <a:bodyPr wrap="square" rtlCol="0">
            <a:spAutoFit/>
          </a:bodyPr>
          <a:lstStyle/>
          <a:p>
            <a:r>
              <a:rPr lang="en-US" sz="1200" b="1" dirty="0">
                <a:latin typeface="+mj-lt"/>
              </a:rPr>
              <a:t>Confusion Matrix</a:t>
            </a:r>
          </a:p>
          <a:p>
            <a:endParaRPr lang="en-SG" sz="1200" dirty="0">
              <a:latin typeface="+mj-lt"/>
            </a:endParaRPr>
          </a:p>
          <a:p>
            <a:r>
              <a:rPr lang="en-SG" sz="1200" dirty="0">
                <a:latin typeface="+mj-lt"/>
              </a:rPr>
              <a:t>Out of 1511 data points in our test dataset, the model managed to classified 1138 (75.31%) correctly.</a:t>
            </a:r>
            <a:endParaRPr lang="en-US" sz="1200" dirty="0">
              <a:latin typeface="+mj-lt"/>
            </a:endParaRPr>
          </a:p>
        </p:txBody>
      </p:sp>
      <p:pic>
        <p:nvPicPr>
          <p:cNvPr id="2052" name="Picture 4">
            <a:extLst>
              <a:ext uri="{FF2B5EF4-FFF2-40B4-BE49-F238E27FC236}">
                <a16:creationId xmlns:a16="http://schemas.microsoft.com/office/drawing/2014/main" id="{740ADFC6-FCA8-9C44-9A9A-196886CAE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23" y="2934344"/>
            <a:ext cx="6809840" cy="35845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A4BEC1-6B83-624C-BA75-A4902A034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604" y="779615"/>
            <a:ext cx="4925331" cy="979306"/>
          </a:xfrm>
          <a:prstGeom prst="rect">
            <a:avLst/>
          </a:prstGeom>
        </p:spPr>
      </p:pic>
    </p:spTree>
    <p:extLst>
      <p:ext uri="{BB962C8B-B14F-4D97-AF65-F5344CB8AC3E}">
        <p14:creationId xmlns:p14="http://schemas.microsoft.com/office/powerpoint/2010/main" val="300212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D33A-FA0F-3249-AB3D-4709CFC0E090}"/>
              </a:ext>
            </a:extLst>
          </p:cNvPr>
          <p:cNvSpPr>
            <a:spLocks noGrp="1"/>
          </p:cNvSpPr>
          <p:nvPr>
            <p:ph type="title"/>
          </p:nvPr>
        </p:nvSpPr>
        <p:spPr>
          <a:xfrm>
            <a:off x="838200" y="365125"/>
            <a:ext cx="10515600" cy="670305"/>
          </a:xfrm>
        </p:spPr>
        <p:txBody>
          <a:bodyPr>
            <a:normAutofit/>
          </a:bodyPr>
          <a:lstStyle/>
          <a:p>
            <a:r>
              <a:rPr lang="en-US" sz="2800" dirty="0"/>
              <a:t>Cost Benefit Analysis</a:t>
            </a:r>
          </a:p>
        </p:txBody>
      </p:sp>
      <p:sp>
        <p:nvSpPr>
          <p:cNvPr id="3" name="Content Placeholder 2">
            <a:extLst>
              <a:ext uri="{FF2B5EF4-FFF2-40B4-BE49-F238E27FC236}">
                <a16:creationId xmlns:a16="http://schemas.microsoft.com/office/drawing/2014/main" id="{76530446-AB2D-DF4A-A586-16610245C143}"/>
              </a:ext>
            </a:extLst>
          </p:cNvPr>
          <p:cNvSpPr>
            <a:spLocks noGrp="1"/>
          </p:cNvSpPr>
          <p:nvPr>
            <p:ph idx="1"/>
          </p:nvPr>
        </p:nvSpPr>
        <p:spPr>
          <a:xfrm>
            <a:off x="838200" y="1035430"/>
            <a:ext cx="7757159" cy="5241012"/>
          </a:xfrm>
        </p:spPr>
        <p:txBody>
          <a:bodyPr>
            <a:normAutofit/>
          </a:bodyPr>
          <a:lstStyle/>
          <a:p>
            <a:pPr marL="0" indent="0">
              <a:buNone/>
            </a:pPr>
            <a:r>
              <a:rPr lang="en-US" sz="2000" dirty="0">
                <a:latin typeface="+mj-lt"/>
              </a:rPr>
              <a:t>Methods</a:t>
            </a:r>
          </a:p>
          <a:p>
            <a:pPr marL="457200" indent="-457200">
              <a:buAutoNum type="arabicPeriod"/>
            </a:pPr>
            <a:r>
              <a:rPr lang="en-US" sz="1200" dirty="0">
                <a:latin typeface="+mj-lt"/>
              </a:rPr>
              <a:t>Aerial Spraying – Via airplanes or helicopters. </a:t>
            </a:r>
          </a:p>
          <a:p>
            <a:pPr marL="457200" indent="-457200">
              <a:buAutoNum type="arabicPeriod"/>
            </a:pPr>
            <a:r>
              <a:rPr lang="en-US" sz="1200" dirty="0">
                <a:latin typeface="+mj-lt"/>
              </a:rPr>
              <a:t>Trucks</a:t>
            </a:r>
          </a:p>
          <a:p>
            <a:pPr marL="0" indent="0">
              <a:buNone/>
            </a:pPr>
            <a:r>
              <a:rPr lang="en-US" sz="2000" dirty="0">
                <a:latin typeface="+mj-lt"/>
              </a:rPr>
              <a:t>Possible pesticides used for spraying</a:t>
            </a:r>
          </a:p>
          <a:p>
            <a:pPr marL="457200" indent="-457200">
              <a:buAutoNum type="arabicPeriod"/>
            </a:pPr>
            <a:r>
              <a:rPr lang="en-US" sz="1200" dirty="0">
                <a:latin typeface="+mj-lt"/>
              </a:rPr>
              <a:t>Anvil (</a:t>
            </a:r>
            <a:r>
              <a:rPr lang="en-SG" sz="1200" dirty="0">
                <a:latin typeface="+mj-lt"/>
              </a:rPr>
              <a:t>Most commonly used to control the West Nile virus in outdoor residential and recreational areas)</a:t>
            </a:r>
            <a:endParaRPr lang="en-US" sz="1200" dirty="0">
              <a:latin typeface="+mj-lt"/>
            </a:endParaRPr>
          </a:p>
          <a:p>
            <a:pPr marL="457200" indent="-457200">
              <a:buAutoNum type="arabicPeriod"/>
            </a:pPr>
            <a:r>
              <a:rPr lang="en-US" sz="1200" dirty="0">
                <a:latin typeface="+mj-lt"/>
              </a:rPr>
              <a:t>Duet (Highly recommended for mosquito control)</a:t>
            </a:r>
          </a:p>
          <a:p>
            <a:pPr marL="457200" indent="-457200">
              <a:buAutoNum type="arabicPeriod"/>
            </a:pPr>
            <a:r>
              <a:rPr lang="en-US" sz="1200" dirty="0" err="1">
                <a:latin typeface="+mj-lt"/>
              </a:rPr>
              <a:t>DeltaGard</a:t>
            </a:r>
            <a:r>
              <a:rPr lang="en-US" sz="1200" dirty="0">
                <a:latin typeface="+mj-lt"/>
              </a:rPr>
              <a:t> (Fast acting effective insecticide)</a:t>
            </a:r>
          </a:p>
          <a:p>
            <a:pPr marL="0" indent="0">
              <a:buNone/>
            </a:pPr>
            <a:endParaRPr lang="en-US" sz="1200" dirty="0">
              <a:latin typeface="+mj-lt"/>
            </a:endParaRPr>
          </a:p>
          <a:p>
            <a:pPr marL="0" indent="0">
              <a:buNone/>
            </a:pPr>
            <a:r>
              <a:rPr lang="en-US" sz="2000" dirty="0">
                <a:latin typeface="+mj-lt"/>
              </a:rPr>
              <a:t>Cost Benefit</a:t>
            </a:r>
          </a:p>
          <a:p>
            <a:pPr marL="0" indent="0">
              <a:lnSpc>
                <a:spcPct val="100000"/>
              </a:lnSpc>
              <a:buNone/>
            </a:pPr>
            <a:r>
              <a:rPr lang="en-US" sz="1200" dirty="0">
                <a:latin typeface="+mj-lt"/>
              </a:rPr>
              <a:t>Based on a research journal* supported by Montana State University and the Montana Agricultural Experiment Station done in 2005, preventive spraying would cost the county of Sacramento, California 994 miles</a:t>
            </a:r>
            <a:r>
              <a:rPr lang="en-US" sz="1200" baseline="30000" dirty="0">
                <a:latin typeface="+mj-lt"/>
              </a:rPr>
              <a:t>2</a:t>
            </a:r>
            <a:r>
              <a:rPr lang="en-US" sz="1200" dirty="0">
                <a:latin typeface="+mj-lt"/>
              </a:rPr>
              <a:t>  in size approximately USD$700,000 gross. If we do a very simplistic calculation, it will cost roughly USD$3,814 per miles</a:t>
            </a:r>
            <a:r>
              <a:rPr lang="en-US" sz="1200" baseline="30000" dirty="0">
                <a:latin typeface="+mj-lt"/>
              </a:rPr>
              <a:t>2</a:t>
            </a:r>
            <a:r>
              <a:rPr lang="en-US" sz="1200" dirty="0">
                <a:latin typeface="+mj-lt"/>
              </a:rPr>
              <a:t>.  Which would translate to a cost of only </a:t>
            </a:r>
            <a:r>
              <a:rPr lang="en-US" sz="1200" dirty="0">
                <a:highlight>
                  <a:srgbClr val="FFFF00"/>
                </a:highlight>
                <a:latin typeface="+mj-lt"/>
              </a:rPr>
              <a:t>USD$870,000 </a:t>
            </a:r>
            <a:r>
              <a:rPr lang="en-US" sz="1200" dirty="0">
                <a:latin typeface="+mj-lt"/>
              </a:rPr>
              <a:t>for the city of Chicago. </a:t>
            </a:r>
          </a:p>
          <a:p>
            <a:pPr marL="0" indent="0">
              <a:lnSpc>
                <a:spcPct val="100000"/>
              </a:lnSpc>
              <a:buNone/>
            </a:pPr>
            <a:r>
              <a:rPr lang="en-US" sz="1200" dirty="0">
                <a:latin typeface="+mj-lt"/>
              </a:rPr>
              <a:t>In the 2005 West Nile Virus outbreak in Sacramento County, the cost of medical treatment and steps taken to contain the outbreak was approximately </a:t>
            </a:r>
            <a:r>
              <a:rPr lang="en-US" sz="1200" dirty="0">
                <a:highlight>
                  <a:srgbClr val="FFFF00"/>
                </a:highlight>
                <a:latin typeface="+mj-lt"/>
              </a:rPr>
              <a:t>USD$3 million</a:t>
            </a:r>
            <a:r>
              <a:rPr lang="en-US" sz="1200" dirty="0">
                <a:latin typeface="+mj-lt"/>
              </a:rPr>
              <a:t>. And it was calculated that the spray would only need to prevent just </a:t>
            </a:r>
            <a:r>
              <a:rPr lang="en-US" sz="1200" dirty="0">
                <a:highlight>
                  <a:srgbClr val="FFFF00"/>
                </a:highlight>
                <a:latin typeface="+mj-lt"/>
              </a:rPr>
              <a:t>15 WNV </a:t>
            </a:r>
            <a:r>
              <a:rPr lang="en-US" sz="1200" dirty="0">
                <a:latin typeface="+mj-lt"/>
              </a:rPr>
              <a:t>cases for it to be worthwhile financially. *</a:t>
            </a:r>
          </a:p>
          <a:p>
            <a:pPr marL="0" indent="0">
              <a:lnSpc>
                <a:spcPct val="100000"/>
              </a:lnSpc>
              <a:buNone/>
            </a:pPr>
            <a:r>
              <a:rPr lang="en-US" sz="1200" dirty="0">
                <a:latin typeface="+mj-lt"/>
              </a:rPr>
              <a:t>As such we would recommend that the City of Chicago take action as soon as the WNV is detected in an area and slowly fine tune over time the models we’ve created to pinpoint areas to concentrate on when certain factors are in play.</a:t>
            </a:r>
          </a:p>
          <a:p>
            <a:pPr marL="0" indent="0">
              <a:lnSpc>
                <a:spcPct val="100000"/>
              </a:lnSpc>
              <a:buNone/>
            </a:pPr>
            <a:endParaRPr lang="en-US" sz="1200" dirty="0">
              <a:latin typeface="+mj-lt"/>
            </a:endParaRPr>
          </a:p>
        </p:txBody>
      </p:sp>
      <p:pic>
        <p:nvPicPr>
          <p:cNvPr id="1030" name="Picture 6">
            <a:extLst>
              <a:ext uri="{FF2B5EF4-FFF2-40B4-BE49-F238E27FC236}">
                <a16:creationId xmlns:a16="http://schemas.microsoft.com/office/drawing/2014/main" id="{AB560D84-8025-04D9-D638-72C9582CE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5359" y="814248"/>
            <a:ext cx="2700477" cy="2022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cension Parish government announces aerial mosquito control">
            <a:extLst>
              <a:ext uri="{FF2B5EF4-FFF2-40B4-BE49-F238E27FC236}">
                <a16:creationId xmlns:a16="http://schemas.microsoft.com/office/drawing/2014/main" id="{E27353F3-DB0C-8D34-2A16-84EDE4283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5359" y="3429000"/>
            <a:ext cx="2700478" cy="2022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B309C-BF50-E495-BE86-28438AD470E5}"/>
              </a:ext>
            </a:extLst>
          </p:cNvPr>
          <p:cNvSpPr txBox="1"/>
          <p:nvPr/>
        </p:nvSpPr>
        <p:spPr>
          <a:xfrm>
            <a:off x="838200" y="6479554"/>
            <a:ext cx="3043123" cy="215444"/>
          </a:xfrm>
          <a:prstGeom prst="rect">
            <a:avLst/>
          </a:prstGeom>
          <a:noFill/>
        </p:spPr>
        <p:txBody>
          <a:bodyPr wrap="square" rtlCol="0">
            <a:spAutoFit/>
          </a:bodyPr>
          <a:lstStyle/>
          <a:p>
            <a:r>
              <a:rPr lang="en-US" sz="800" dirty="0">
                <a:latin typeface="+mj-lt"/>
              </a:rPr>
              <a:t>*Source: </a:t>
            </a:r>
            <a:r>
              <a:rPr lang="en-US" sz="800" dirty="0">
                <a:latin typeface="+mj-lt"/>
                <a:hlinkClick r:id="rId4"/>
              </a:rPr>
              <a:t>https://www.ncbi.nlm.nih.gov/pmc/articles/PMC3322011/</a:t>
            </a:r>
            <a:r>
              <a:rPr lang="en-US" sz="800" dirty="0">
                <a:latin typeface="+mj-lt"/>
              </a:rPr>
              <a:t> </a:t>
            </a:r>
          </a:p>
        </p:txBody>
      </p:sp>
    </p:spTree>
    <p:extLst>
      <p:ext uri="{BB962C8B-B14F-4D97-AF65-F5344CB8AC3E}">
        <p14:creationId xmlns:p14="http://schemas.microsoft.com/office/powerpoint/2010/main" val="38962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D33A-FA0F-3249-AB3D-4709CFC0E090}"/>
              </a:ext>
            </a:extLst>
          </p:cNvPr>
          <p:cNvSpPr>
            <a:spLocks noGrp="1"/>
          </p:cNvSpPr>
          <p:nvPr>
            <p:ph type="title"/>
          </p:nvPr>
        </p:nvSpPr>
        <p:spPr>
          <a:xfrm>
            <a:off x="838200" y="365125"/>
            <a:ext cx="10515600" cy="670305"/>
          </a:xfrm>
        </p:spPr>
        <p:txBody>
          <a:bodyPr>
            <a:normAutofit/>
          </a:bodyPr>
          <a:lstStyle/>
          <a:p>
            <a:r>
              <a:rPr lang="en-US" sz="2800" dirty="0"/>
              <a:t>Cost Benefit Analysis</a:t>
            </a:r>
          </a:p>
        </p:txBody>
      </p:sp>
      <p:graphicFrame>
        <p:nvGraphicFramePr>
          <p:cNvPr id="7" name="Table 6"/>
          <p:cNvGraphicFramePr>
            <a:graphicFrameLocks noGrp="1"/>
          </p:cNvGraphicFramePr>
          <p:nvPr>
            <p:extLst>
              <p:ext uri="{D42A27DB-BD31-4B8C-83A1-F6EECF244321}">
                <p14:modId xmlns:p14="http://schemas.microsoft.com/office/powerpoint/2010/main" val="872275302"/>
              </p:ext>
            </p:extLst>
          </p:nvPr>
        </p:nvGraphicFramePr>
        <p:xfrm>
          <a:off x="2927838" y="1225782"/>
          <a:ext cx="5964116" cy="2785920"/>
        </p:xfrm>
        <a:graphic>
          <a:graphicData uri="http://schemas.openxmlformats.org/drawingml/2006/table">
            <a:tbl>
              <a:tblPr firstRow="1" firstCol="1">
                <a:tableStyleId>{6E25E649-3F16-4E02-A733-19D2CDBF48F0}</a:tableStyleId>
              </a:tblPr>
              <a:tblGrid>
                <a:gridCol w="2964072">
                  <a:extLst>
                    <a:ext uri="{9D8B030D-6E8A-4147-A177-3AD203B41FA5}">
                      <a16:colId xmlns:a16="http://schemas.microsoft.com/office/drawing/2014/main" val="20000"/>
                    </a:ext>
                  </a:extLst>
                </a:gridCol>
                <a:gridCol w="1845350">
                  <a:extLst>
                    <a:ext uri="{9D8B030D-6E8A-4147-A177-3AD203B41FA5}">
                      <a16:colId xmlns:a16="http://schemas.microsoft.com/office/drawing/2014/main" val="20001"/>
                    </a:ext>
                  </a:extLst>
                </a:gridCol>
                <a:gridCol w="1154694">
                  <a:extLst>
                    <a:ext uri="{9D8B030D-6E8A-4147-A177-3AD203B41FA5}">
                      <a16:colId xmlns:a16="http://schemas.microsoft.com/office/drawing/2014/main" val="20002"/>
                    </a:ext>
                  </a:extLst>
                </a:gridCol>
              </a:tblGrid>
              <a:tr h="348240">
                <a:tc>
                  <a:txBody>
                    <a:bodyPr/>
                    <a:lstStyle/>
                    <a:p>
                      <a:pPr algn="ctr" fontAlgn="b"/>
                      <a:endParaRPr lang="en-SG"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a:effectLst/>
                        </a:rPr>
                        <a:t>Sacramento City</a:t>
                      </a:r>
                      <a:endParaRPr lang="en-SG"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a:effectLst/>
                        </a:rPr>
                        <a:t>Chicago</a:t>
                      </a:r>
                      <a:endParaRPr lang="en-SG" sz="11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0"/>
                  </a:ext>
                </a:extLst>
              </a:tr>
              <a:tr h="348240">
                <a:tc>
                  <a:txBody>
                    <a:bodyPr/>
                    <a:lstStyle/>
                    <a:p>
                      <a:pPr algn="ctr" fontAlgn="b"/>
                      <a:r>
                        <a:rPr lang="en-SG" sz="1100" u="none" strike="noStrike">
                          <a:effectLst/>
                        </a:rPr>
                        <a:t>Population</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531,285</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2,677,643</a:t>
                      </a:r>
                      <a:endParaRPr lang="en-SG" sz="11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348240">
                <a:tc>
                  <a:txBody>
                    <a:bodyPr/>
                    <a:lstStyle/>
                    <a:p>
                      <a:pPr algn="ctr" fontAlgn="b"/>
                      <a:r>
                        <a:rPr lang="en-SG" sz="1100" u="none" strike="noStrike">
                          <a:effectLst/>
                        </a:rPr>
                        <a:t>Population Density (Persons/Square Mile)</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5,436.30</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11,744</a:t>
                      </a:r>
                      <a:endParaRPr lang="en-SG" sz="11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2"/>
                  </a:ext>
                </a:extLst>
              </a:tr>
              <a:tr h="348240">
                <a:tc>
                  <a:txBody>
                    <a:bodyPr/>
                    <a:lstStyle/>
                    <a:p>
                      <a:pPr algn="ctr" fontAlgn="b"/>
                      <a:r>
                        <a:rPr lang="en-SG" sz="1100" u="none" strike="noStrike">
                          <a:effectLst/>
                        </a:rPr>
                        <a:t>No of Infected People</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163</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dirty="0">
                          <a:effectLst/>
                        </a:rPr>
                        <a:t>1,775</a:t>
                      </a:r>
                      <a:endParaRPr lang="en-SG" sz="11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3"/>
                  </a:ext>
                </a:extLst>
              </a:tr>
              <a:tr h="348240">
                <a:tc>
                  <a:txBody>
                    <a:bodyPr/>
                    <a:lstStyle/>
                    <a:p>
                      <a:pPr algn="ctr" fontAlgn="b"/>
                      <a:r>
                        <a:rPr lang="en-SG" sz="1100" u="none" strike="noStrike">
                          <a:effectLst/>
                        </a:rPr>
                        <a:t>Total Medical Cost (USD)</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dirty="0">
                          <a:effectLst/>
                        </a:rPr>
                        <a:t>2,979,037.00 </a:t>
                      </a:r>
                      <a:endParaRPr lang="en-SG"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a:effectLst/>
                        </a:rPr>
                        <a:t> 32,440,433.59 </a:t>
                      </a:r>
                      <a:endParaRPr lang="en-SG" sz="11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4"/>
                  </a:ext>
                </a:extLst>
              </a:tr>
              <a:tr h="348240">
                <a:tc>
                  <a:txBody>
                    <a:bodyPr/>
                    <a:lstStyle/>
                    <a:p>
                      <a:pPr algn="ctr" fontAlgn="b"/>
                      <a:r>
                        <a:rPr lang="en-GB" sz="1100" u="none" strike="noStrike">
                          <a:effectLst/>
                        </a:rPr>
                        <a:t>Area of Spray (Square Miles)</a:t>
                      </a:r>
                      <a:endParaRPr lang="en-GB"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184</a:t>
                      </a:r>
                      <a:endParaRPr lang="en-SG" sz="1100" b="0" i="0" u="none" strike="noStrike">
                        <a:solidFill>
                          <a:srgbClr val="000000"/>
                        </a:solidFill>
                        <a:effectLst/>
                        <a:latin typeface="Calibri"/>
                      </a:endParaRPr>
                    </a:p>
                  </a:txBody>
                  <a:tcPr marL="9525" marR="9525" marT="9525" marB="0" anchor="ctr"/>
                </a:tc>
                <a:tc>
                  <a:txBody>
                    <a:bodyPr/>
                    <a:lstStyle/>
                    <a:p>
                      <a:pPr algn="ctr" fontAlgn="b"/>
                      <a:r>
                        <a:rPr lang="en-SG" sz="1100" u="none" strike="noStrike">
                          <a:effectLst/>
                        </a:rPr>
                        <a:t>228</a:t>
                      </a:r>
                      <a:endParaRPr lang="en-SG" sz="1100" b="0" i="0" u="none" strike="noStrike">
                        <a:solidFill>
                          <a:srgbClr val="000000"/>
                        </a:solidFill>
                        <a:effectLst/>
                        <a:latin typeface="Calibri"/>
                      </a:endParaRPr>
                    </a:p>
                  </a:txBody>
                  <a:tcPr marL="9525" marR="9525" marT="9525" marB="0" anchor="ctr"/>
                </a:tc>
                <a:extLst>
                  <a:ext uri="{0D108BD9-81ED-4DB2-BD59-A6C34878D82A}">
                    <a16:rowId xmlns:a16="http://schemas.microsoft.com/office/drawing/2014/main" val="10005"/>
                  </a:ext>
                </a:extLst>
              </a:tr>
              <a:tr h="348240">
                <a:tc>
                  <a:txBody>
                    <a:bodyPr/>
                    <a:lstStyle/>
                    <a:p>
                      <a:pPr algn="ctr" fontAlgn="b"/>
                      <a:r>
                        <a:rPr lang="en-GB" sz="1100" u="none" strike="noStrike" dirty="0">
                          <a:effectLst/>
                        </a:rPr>
                        <a:t>Total Cost of Spray (USD)</a:t>
                      </a:r>
                      <a:endParaRPr lang="en-GB"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a:effectLst/>
                        </a:rPr>
                        <a:t> 701,790.00 </a:t>
                      </a:r>
                      <a:endParaRPr lang="en-SG" sz="1100" b="0" i="0" u="none" strike="noStrike" dirty="0">
                        <a:solidFill>
                          <a:srgbClr val="000000"/>
                        </a:solidFill>
                        <a:effectLst/>
                        <a:latin typeface="Calibri"/>
                      </a:endParaRPr>
                    </a:p>
                  </a:txBody>
                  <a:tcPr marL="9525" marR="9525" marT="9525" marB="0" anchor="ctr"/>
                </a:tc>
                <a:tc>
                  <a:txBody>
                    <a:bodyPr/>
                    <a:lstStyle/>
                    <a:p>
                      <a:pPr algn="ctr" fontAlgn="b"/>
                      <a:r>
                        <a:rPr lang="en-SG" sz="1100" u="none" strike="noStrike" dirty="0">
                          <a:effectLst/>
                        </a:rPr>
                        <a:t> 869,609.35 </a:t>
                      </a:r>
                      <a:endParaRPr lang="en-SG" sz="1100" b="0"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6"/>
                  </a:ext>
                </a:extLst>
              </a:tr>
              <a:tr h="348240">
                <a:tc>
                  <a:txBody>
                    <a:bodyPr/>
                    <a:lstStyle/>
                    <a:p>
                      <a:pPr marL="0" algn="ctr" defTabSz="914400" rtl="0" eaLnBrk="1" fontAlgn="b" latinLnBrk="0" hangingPunct="1"/>
                      <a:r>
                        <a:rPr lang="en-GB" sz="1100" u="none" strike="noStrike" kern="1200" dirty="0">
                          <a:solidFill>
                            <a:schemeClr val="bg1"/>
                          </a:solidFill>
                          <a:effectLst/>
                          <a:latin typeface="+mn-lt"/>
                          <a:ea typeface="+mn-ea"/>
                          <a:cs typeface="+mn-cs"/>
                        </a:rPr>
                        <a:t>Net Benefit (USD)</a:t>
                      </a:r>
                    </a:p>
                  </a:txBody>
                  <a:tcPr marL="9525" marR="9525" marT="9525" marB="0" anchor="ctr"/>
                </a:tc>
                <a:tc>
                  <a:txBody>
                    <a:bodyPr/>
                    <a:lstStyle/>
                    <a:p>
                      <a:pPr marL="0" algn="ctr" defTabSz="914400" rtl="0" eaLnBrk="1" fontAlgn="b" latinLnBrk="0" hangingPunct="1"/>
                      <a:r>
                        <a:rPr lang="en-SG" sz="1100" u="none" strike="noStrike" kern="1200" dirty="0">
                          <a:solidFill>
                            <a:schemeClr val="dk1"/>
                          </a:solidFill>
                          <a:effectLst/>
                          <a:latin typeface="+mn-lt"/>
                          <a:ea typeface="+mn-ea"/>
                          <a:cs typeface="+mn-cs"/>
                        </a:rPr>
                        <a:t>2,277,247.00</a:t>
                      </a:r>
                    </a:p>
                  </a:txBody>
                  <a:tcPr marL="9525" marR="9525" marT="9525" marB="0" anchor="ctr"/>
                </a:tc>
                <a:tc>
                  <a:txBody>
                    <a:bodyPr/>
                    <a:lstStyle/>
                    <a:p>
                      <a:pPr marL="0" algn="ctr" defTabSz="914400" rtl="0" eaLnBrk="1" fontAlgn="b" latinLnBrk="0" hangingPunct="1"/>
                      <a:r>
                        <a:rPr lang="en-SG" sz="1100" u="none" strike="noStrike" kern="1200" dirty="0">
                          <a:solidFill>
                            <a:schemeClr val="dk1"/>
                          </a:solidFill>
                          <a:effectLst/>
                          <a:latin typeface="+mn-lt"/>
                          <a:ea typeface="+mn-ea"/>
                          <a:cs typeface="+mn-cs"/>
                        </a:rPr>
                        <a:t>31,570,824.24</a:t>
                      </a:r>
                    </a:p>
                  </a:txBody>
                  <a:tcPr marL="9525" marR="9525" marT="9525" marB="0" anchor="ctr"/>
                </a:tc>
                <a:extLst>
                  <a:ext uri="{0D108BD9-81ED-4DB2-BD59-A6C34878D82A}">
                    <a16:rowId xmlns:a16="http://schemas.microsoft.com/office/drawing/2014/main" val="10007"/>
                  </a:ext>
                </a:extLst>
              </a:tr>
            </a:tbl>
          </a:graphicData>
        </a:graphic>
      </p:graphicFrame>
      <p:sp>
        <p:nvSpPr>
          <p:cNvPr id="10" name="TextBox 9">
            <a:extLst>
              <a:ext uri="{FF2B5EF4-FFF2-40B4-BE49-F238E27FC236}">
                <a16:creationId xmlns:a16="http://schemas.microsoft.com/office/drawing/2014/main" id="{B4ADE8B7-7799-8C44-A322-4FA9CD004920}"/>
              </a:ext>
            </a:extLst>
          </p:cNvPr>
          <p:cNvSpPr txBox="1"/>
          <p:nvPr/>
        </p:nvSpPr>
        <p:spPr>
          <a:xfrm>
            <a:off x="1816006" y="4471157"/>
            <a:ext cx="9350226" cy="461665"/>
          </a:xfrm>
          <a:prstGeom prst="rect">
            <a:avLst/>
          </a:prstGeom>
          <a:noFill/>
        </p:spPr>
        <p:txBody>
          <a:bodyPr wrap="square" rtlCol="0">
            <a:spAutoFit/>
          </a:bodyPr>
          <a:lstStyle/>
          <a:p>
            <a:r>
              <a:rPr lang="en-SG" sz="1200" dirty="0">
                <a:latin typeface="+mj-lt"/>
              </a:rPr>
              <a:t>Assuming that the WNV outbreak occurred in Sacramento City (In Sacramento County) and Chicago sprayed the whole city with pesticides once, Chicago would save USD 31 millions in potential medical cost if no citizen was infected with WNV.</a:t>
            </a:r>
            <a:endParaRPr lang="en-US" sz="1200" dirty="0">
              <a:latin typeface="+mj-lt"/>
            </a:endParaRPr>
          </a:p>
        </p:txBody>
      </p:sp>
    </p:spTree>
    <p:extLst>
      <p:ext uri="{BB962C8B-B14F-4D97-AF65-F5344CB8AC3E}">
        <p14:creationId xmlns:p14="http://schemas.microsoft.com/office/powerpoint/2010/main" val="3393470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EA75-9D6E-2443-8513-88A85399AC89}"/>
              </a:ext>
            </a:extLst>
          </p:cNvPr>
          <p:cNvSpPr>
            <a:spLocks noGrp="1"/>
          </p:cNvSpPr>
          <p:nvPr>
            <p:ph type="title"/>
          </p:nvPr>
        </p:nvSpPr>
        <p:spPr>
          <a:xfrm>
            <a:off x="838200" y="365126"/>
            <a:ext cx="10515600" cy="811668"/>
          </a:xfrm>
        </p:spPr>
        <p:txBody>
          <a:bodyPr>
            <a:normAutofit/>
          </a:bodyPr>
          <a:lstStyle/>
          <a:p>
            <a:pPr algn="ctr"/>
            <a:r>
              <a:rPr lang="en-US" sz="2800" dirty="0"/>
              <a:t>Conclusion</a:t>
            </a:r>
          </a:p>
        </p:txBody>
      </p:sp>
      <p:sp>
        <p:nvSpPr>
          <p:cNvPr id="3" name="Content Placeholder 2">
            <a:extLst>
              <a:ext uri="{FF2B5EF4-FFF2-40B4-BE49-F238E27FC236}">
                <a16:creationId xmlns:a16="http://schemas.microsoft.com/office/drawing/2014/main" id="{CB414266-AE0D-5043-9FAD-F9EA38FE88A3}"/>
              </a:ext>
            </a:extLst>
          </p:cNvPr>
          <p:cNvSpPr>
            <a:spLocks noGrp="1"/>
          </p:cNvSpPr>
          <p:nvPr>
            <p:ph idx="1"/>
          </p:nvPr>
        </p:nvSpPr>
        <p:spPr>
          <a:xfrm>
            <a:off x="838200" y="1176794"/>
            <a:ext cx="10515600" cy="5041125"/>
          </a:xfrm>
        </p:spPr>
        <p:txBody>
          <a:bodyPr vert="horz" lIns="91440" tIns="45720" rIns="91440" bIns="45720" rtlCol="0" anchor="t">
            <a:normAutofit fontScale="92500" lnSpcReduction="10000"/>
          </a:bodyPr>
          <a:lstStyle/>
          <a:p>
            <a:pPr marL="0" indent="0">
              <a:buNone/>
            </a:pPr>
            <a:r>
              <a:rPr lang="en-US" sz="1300" dirty="0">
                <a:latin typeface="+mj-lt"/>
              </a:rPr>
              <a:t>While the model chosen is roughly 75% accurate in detecting the West Nile Virus, it is better than the null model in a sense where null model just assume all traps have no WNV present.</a:t>
            </a:r>
          </a:p>
          <a:p>
            <a:pPr marL="0" indent="0">
              <a:buNone/>
            </a:pPr>
            <a:r>
              <a:rPr lang="en-US" sz="1300" dirty="0">
                <a:latin typeface="+mj-lt"/>
              </a:rPr>
              <a:t>Although the model is unable to predict at a very high accuracy rate (e.g. 90+%), we should still use it to conduct spray at those predicted spots. </a:t>
            </a:r>
          </a:p>
          <a:p>
            <a:pPr marL="0" indent="0">
              <a:buNone/>
            </a:pPr>
            <a:r>
              <a:rPr lang="en-US" sz="1300" dirty="0">
                <a:latin typeface="+mj-lt"/>
              </a:rPr>
              <a:t>Based on our analysis of the data, the WNV is more active during higher temperatures, shorter daylight hours and during wet weather conditions. As we tune the model further and collect more data, the model would be able to predict with even higher accuracy the possible presence of the WNV and preventive measures can be taken ahead of time.</a:t>
            </a:r>
          </a:p>
          <a:p>
            <a:pPr marL="0" indent="0">
              <a:buNone/>
            </a:pPr>
            <a:r>
              <a:rPr lang="en-US" sz="1300" dirty="0">
                <a:latin typeface="+mj-lt"/>
              </a:rPr>
              <a:t>On the cost benefit analysis of spraying as an early preventive measure, there are a few ways to go about doing it either by truck or aerial, using a range of pesticides. Looking at a past WNV outbreak in Sacramento we see that it is financially prudent to do so. However more in-depth studies could be done to further enhance the effectiveness of the perhaps by looking at the population density.</a:t>
            </a: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endParaRPr lang="en-US" sz="1400" dirty="0">
              <a:latin typeface="+mj-lt"/>
            </a:endParaRPr>
          </a:p>
          <a:p>
            <a:pPr marL="0" indent="0">
              <a:buNone/>
            </a:pPr>
            <a:r>
              <a:rPr lang="en-SG" sz="1300" dirty="0">
                <a:latin typeface="+mj-lt"/>
              </a:rPr>
              <a:t>As earlier mentioned, we dropped the '</a:t>
            </a:r>
            <a:r>
              <a:rPr lang="en-SG" sz="1300" dirty="0" err="1">
                <a:latin typeface="+mj-lt"/>
              </a:rPr>
              <a:t>NumMosquitos</a:t>
            </a:r>
            <a:r>
              <a:rPr lang="en-SG" sz="1300" dirty="0">
                <a:latin typeface="+mj-lt"/>
              </a:rPr>
              <a:t>' column as one of the features of our model as we were unable to create a good enough linear regression model to predict the '</a:t>
            </a:r>
            <a:r>
              <a:rPr lang="en-SG" sz="1300" dirty="0" err="1">
                <a:latin typeface="+mj-lt"/>
              </a:rPr>
              <a:t>NumMosquitos</a:t>
            </a:r>
            <a:r>
              <a:rPr lang="en-SG" sz="1300" dirty="0">
                <a:latin typeface="+mj-lt"/>
              </a:rPr>
              <a:t>' in our test dataset. Moving forward, we can try to create a classification model instead of a Regression model, since '</a:t>
            </a:r>
            <a:r>
              <a:rPr lang="en-SG" sz="1300" dirty="0" err="1">
                <a:latin typeface="+mj-lt"/>
              </a:rPr>
              <a:t>NumMosquitos</a:t>
            </a:r>
            <a:r>
              <a:rPr lang="en-SG" sz="1300" dirty="0">
                <a:latin typeface="+mj-lt"/>
              </a:rPr>
              <a:t>' will always be an integer value. So, Class 1 = 1 Mosquito, Class 2 = 2 Mosquitos, Class 3 = 3 Mosquitos etc. If our results are good, we can then look to include '</a:t>
            </a:r>
            <a:r>
              <a:rPr lang="en-SG" sz="1300" dirty="0" err="1">
                <a:latin typeface="+mj-lt"/>
              </a:rPr>
              <a:t>NumMosquios</a:t>
            </a:r>
            <a:r>
              <a:rPr lang="en-SG" sz="1300" dirty="0">
                <a:latin typeface="+mj-lt"/>
              </a:rPr>
              <a:t>' as one of the features of our final selected model.</a:t>
            </a:r>
          </a:p>
          <a:p>
            <a:pPr marL="0" indent="0">
              <a:buNone/>
            </a:pPr>
            <a:r>
              <a:rPr lang="en-SG" sz="1300" dirty="0">
                <a:latin typeface="+mj-lt"/>
              </a:rPr>
              <a:t>Furthermore, we can also look to include how densely populated each of the location is as part of our features. This is because, it could be that areas with a denser human population would experience a higher number of mosquitos in the area since mosquitoes feed off the blood of humans. This would increase the probability of the WNV virus too since there are more humans to transmit the virus to.</a:t>
            </a:r>
          </a:p>
          <a:p>
            <a:pPr marL="0" indent="0">
              <a:buNone/>
            </a:pPr>
            <a:r>
              <a:rPr lang="en-SG" sz="1300" dirty="0">
                <a:latin typeface="+mj-lt"/>
              </a:rPr>
              <a:t>Additionally, the features/layouts of the location might be a significant factor too. Presence of forest areas, water sources, type of buildings are some examples that might affect the breeding of mosquitos, so we can look to include these features in the future to further improve our model.</a:t>
            </a:r>
          </a:p>
          <a:p>
            <a:pPr marL="0" indent="0">
              <a:buNone/>
            </a:pPr>
            <a:endParaRPr lang="en-US" sz="1200" dirty="0">
              <a:latin typeface="+mj-lt"/>
            </a:endParaRPr>
          </a:p>
        </p:txBody>
      </p:sp>
      <p:sp>
        <p:nvSpPr>
          <p:cNvPr id="4" name="Title 1">
            <a:extLst>
              <a:ext uri="{FF2B5EF4-FFF2-40B4-BE49-F238E27FC236}">
                <a16:creationId xmlns:a16="http://schemas.microsoft.com/office/drawing/2014/main" id="{347DE902-DA68-BF42-83F0-17758C3BBD30}"/>
              </a:ext>
            </a:extLst>
          </p:cNvPr>
          <p:cNvSpPr txBox="1">
            <a:spLocks/>
          </p:cNvSpPr>
          <p:nvPr/>
        </p:nvSpPr>
        <p:spPr>
          <a:xfrm>
            <a:off x="838200" y="3498574"/>
            <a:ext cx="10515600" cy="8189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Possible Improvements</a:t>
            </a:r>
          </a:p>
        </p:txBody>
      </p:sp>
    </p:spTree>
    <p:extLst>
      <p:ext uri="{BB962C8B-B14F-4D97-AF65-F5344CB8AC3E}">
        <p14:creationId xmlns:p14="http://schemas.microsoft.com/office/powerpoint/2010/main" val="4074373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76896D-9FA7-724A-9127-BA3EE0BD82E1}"/>
              </a:ext>
            </a:extLst>
          </p:cNvPr>
          <p:cNvSpPr txBox="1"/>
          <p:nvPr/>
        </p:nvSpPr>
        <p:spPr>
          <a:xfrm>
            <a:off x="159026" y="6150114"/>
            <a:ext cx="7537837" cy="707886"/>
          </a:xfrm>
          <a:prstGeom prst="rect">
            <a:avLst/>
          </a:prstGeom>
          <a:noFill/>
        </p:spPr>
        <p:txBody>
          <a:bodyPr wrap="square" rtlCol="0">
            <a:spAutoFit/>
          </a:bodyPr>
          <a:lstStyle/>
          <a:p>
            <a:r>
              <a:rPr lang="en-SG" sz="800" dirty="0"/>
              <a:t>Source:</a:t>
            </a:r>
          </a:p>
          <a:p>
            <a:r>
              <a:rPr lang="en-SG" sz="800" dirty="0"/>
              <a:t>1. </a:t>
            </a:r>
            <a:r>
              <a:rPr lang="en-SG" sz="800" dirty="0">
                <a:hlinkClick r:id="rId2"/>
              </a:rPr>
              <a:t>https://medlineplus.gov/ency/article/007186.htm#:~:text=West%20Nile%20virus%20was%20first,and%20then%20bites%20a%20person</a:t>
            </a:r>
            <a:r>
              <a:rPr lang="en-SG" sz="800" dirty="0"/>
              <a:t>. </a:t>
            </a:r>
          </a:p>
          <a:p>
            <a:r>
              <a:rPr lang="en-SG" sz="800" dirty="0"/>
              <a:t>2. </a:t>
            </a:r>
            <a:r>
              <a:rPr lang="en-SG" sz="800" dirty="0">
                <a:hlinkClick r:id="rId3"/>
              </a:rPr>
              <a:t>https://dph.illinois.gov/topics-services/diseases-and-conditions/west-nile-virus.html#:~:text=In%20Illinois%2C%20West%20Nile%20virus,found%20in%20the%20Chicago%20area</a:t>
            </a:r>
            <a:r>
              <a:rPr lang="en-SG" sz="800" dirty="0"/>
              <a:t>.</a:t>
            </a:r>
          </a:p>
          <a:p>
            <a:endParaRPr lang="en-US" sz="800" dirty="0"/>
          </a:p>
        </p:txBody>
      </p:sp>
      <p:sp>
        <p:nvSpPr>
          <p:cNvPr id="4" name="TextBox 3">
            <a:extLst>
              <a:ext uri="{FF2B5EF4-FFF2-40B4-BE49-F238E27FC236}">
                <a16:creationId xmlns:a16="http://schemas.microsoft.com/office/drawing/2014/main" id="{0A1F50CF-B5A3-F04F-874B-D3FE5281E883}"/>
              </a:ext>
            </a:extLst>
          </p:cNvPr>
          <p:cNvSpPr txBox="1"/>
          <p:nvPr/>
        </p:nvSpPr>
        <p:spPr>
          <a:xfrm>
            <a:off x="1463040" y="580445"/>
            <a:ext cx="9827812" cy="5293757"/>
          </a:xfrm>
          <a:prstGeom prst="rect">
            <a:avLst/>
          </a:prstGeom>
          <a:noFill/>
        </p:spPr>
        <p:txBody>
          <a:bodyPr wrap="square" rtlCol="0">
            <a:spAutoFit/>
          </a:bodyPr>
          <a:lstStyle/>
          <a:p>
            <a:pPr algn="ctr"/>
            <a:r>
              <a:rPr lang="en-SG" sz="2400" b="1" dirty="0">
                <a:latin typeface="+mj-lt"/>
              </a:rPr>
              <a:t>Background</a:t>
            </a:r>
          </a:p>
          <a:p>
            <a:pPr algn="ctr"/>
            <a:endParaRPr lang="en-SG" sz="2000" dirty="0">
              <a:latin typeface="+mj-lt"/>
            </a:endParaRPr>
          </a:p>
          <a:p>
            <a:r>
              <a:rPr lang="en-SG" sz="1200" b="1" dirty="0">
                <a:latin typeface="+mj-lt"/>
              </a:rPr>
              <a:t>History of the West Nile virus:</a:t>
            </a:r>
            <a:endParaRPr lang="en-SG" sz="1200" dirty="0">
              <a:latin typeface="+mj-lt"/>
            </a:endParaRPr>
          </a:p>
          <a:p>
            <a:r>
              <a:rPr lang="en-SG" sz="1200" dirty="0">
                <a:latin typeface="+mj-lt"/>
              </a:rPr>
              <a:t>The West Nile virus was first identified 85 years ago in eastern Africa, Uganda. It was then discovered to have been transmitted to the United States in the summer of 1999. Researchers believe the West Nile virus is transmitted to a person by mosquitos that has bitten an infected bird before.¹ </a:t>
            </a:r>
          </a:p>
          <a:p>
            <a:endParaRPr lang="en-SG" sz="1200" dirty="0">
              <a:latin typeface="+mj-lt"/>
            </a:endParaRPr>
          </a:p>
          <a:p>
            <a:r>
              <a:rPr lang="en-SG" sz="1200" dirty="0">
                <a:latin typeface="+mj-lt"/>
              </a:rPr>
              <a:t>Its presence has been confirmed in the city of Chicago in September 2001, via laboratory tests on 2 dead crows found in the area.²</a:t>
            </a:r>
          </a:p>
          <a:p>
            <a:endParaRPr lang="en-SG" sz="1050" dirty="0">
              <a:latin typeface="+mj-lt"/>
            </a:endParaRPr>
          </a:p>
          <a:p>
            <a:endParaRPr lang="en-SG" sz="1050" dirty="0">
              <a:latin typeface="+mj-lt"/>
            </a:endParaRPr>
          </a:p>
          <a:p>
            <a:pPr algn="ctr"/>
            <a:r>
              <a:rPr lang="en-SG" sz="2400" b="1" dirty="0">
                <a:latin typeface="+mj-lt"/>
              </a:rPr>
              <a:t>Problem Statement</a:t>
            </a:r>
          </a:p>
          <a:p>
            <a:endParaRPr lang="en-SG" sz="1200" dirty="0">
              <a:latin typeface="+mj-lt"/>
            </a:endParaRPr>
          </a:p>
          <a:p>
            <a:r>
              <a:rPr lang="en-SG" sz="1200" dirty="0">
                <a:latin typeface="+mj-lt"/>
              </a:rPr>
              <a:t>We have just graduated from General Assembly Data Science Immersive program and managed to secure an interview with the Disease And Treatment Agency, division of Societal Cures In Epidemiology and New Creative Engineering (DATA-SCIENCE). We have been assigned into a group with other interviewees and was given a take home BI test. We will be required to work together and present as a group during the interview. </a:t>
            </a:r>
          </a:p>
          <a:p>
            <a:endParaRPr lang="en-SG" sz="1200" b="1" dirty="0">
              <a:latin typeface="+mj-lt"/>
            </a:endParaRPr>
          </a:p>
          <a:p>
            <a:r>
              <a:rPr lang="en-SG" sz="1200" b="1" dirty="0">
                <a:latin typeface="+mj-lt"/>
              </a:rPr>
              <a:t>The Test: </a:t>
            </a:r>
            <a:r>
              <a:rPr lang="en-SG" sz="1200" dirty="0">
                <a:latin typeface="+mj-lt"/>
              </a:rPr>
              <a:t>"Due to the recent epidemic of West Nile Virus in the Windy City, we've had the Department of Public Health set up a surveillance and control system. We're hoping it will let us learn something from the mosquito population as we collect data over time. Pesticides are a necessary evil in the fight for public health and safety, not to mention expensive! We need to derive an effective plan to deploy pesticides throughout the city..."</a:t>
            </a:r>
          </a:p>
          <a:p>
            <a:endParaRPr lang="en-US" sz="1050" dirty="0">
              <a:latin typeface="+mj-lt"/>
            </a:endParaRPr>
          </a:p>
          <a:p>
            <a:endParaRPr lang="en-US" sz="1050" dirty="0">
              <a:latin typeface="+mj-lt"/>
            </a:endParaRPr>
          </a:p>
          <a:p>
            <a:pPr algn="ctr"/>
            <a:r>
              <a:rPr lang="en-SG" sz="2400" b="1" dirty="0">
                <a:latin typeface="+mj-lt"/>
              </a:rPr>
              <a:t>Stakeholders</a:t>
            </a:r>
          </a:p>
          <a:p>
            <a:endParaRPr lang="en-SG" sz="1200" dirty="0">
              <a:latin typeface="+mj-lt"/>
            </a:endParaRPr>
          </a:p>
          <a:p>
            <a:r>
              <a:rPr lang="en-SG" sz="1200" dirty="0">
                <a:latin typeface="+mj-lt"/>
              </a:rPr>
              <a:t>We are presenting to interviewers from the data science department. Some members of the audience will be data scientists, biostatisticians and epidemiologists who will understand our models and metrics and will want more information. Others will be decision-makers, focusing almost exclusively on our cost-benefit analysis.</a:t>
            </a:r>
          </a:p>
        </p:txBody>
      </p:sp>
    </p:spTree>
    <p:extLst>
      <p:ext uri="{BB962C8B-B14F-4D97-AF65-F5344CB8AC3E}">
        <p14:creationId xmlns:p14="http://schemas.microsoft.com/office/powerpoint/2010/main" val="351785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764B9-00C9-E74A-AFE5-8C19150E7131}"/>
              </a:ext>
            </a:extLst>
          </p:cNvPr>
          <p:cNvSpPr txBox="1"/>
          <p:nvPr/>
        </p:nvSpPr>
        <p:spPr>
          <a:xfrm>
            <a:off x="516835" y="583370"/>
            <a:ext cx="5104737" cy="523220"/>
          </a:xfrm>
          <a:prstGeom prst="rect">
            <a:avLst/>
          </a:prstGeom>
          <a:noFill/>
        </p:spPr>
        <p:txBody>
          <a:bodyPr wrap="square" rtlCol="0">
            <a:spAutoFit/>
          </a:bodyPr>
          <a:lstStyle/>
          <a:p>
            <a:pPr algn="ctr"/>
            <a:r>
              <a:rPr lang="en-US" sz="2800" dirty="0">
                <a:latin typeface="+mj-lt"/>
              </a:rPr>
              <a:t>Table of Contents</a:t>
            </a:r>
          </a:p>
        </p:txBody>
      </p:sp>
      <p:sp>
        <p:nvSpPr>
          <p:cNvPr id="4" name="TextBox 3">
            <a:extLst>
              <a:ext uri="{FF2B5EF4-FFF2-40B4-BE49-F238E27FC236}">
                <a16:creationId xmlns:a16="http://schemas.microsoft.com/office/drawing/2014/main" id="{1D626E18-832F-E147-B9DA-52564C947CB0}"/>
              </a:ext>
            </a:extLst>
          </p:cNvPr>
          <p:cNvSpPr txBox="1"/>
          <p:nvPr/>
        </p:nvSpPr>
        <p:spPr>
          <a:xfrm>
            <a:off x="1017767" y="1812897"/>
            <a:ext cx="4603805" cy="4247317"/>
          </a:xfrm>
          <a:prstGeom prst="rect">
            <a:avLst/>
          </a:prstGeom>
          <a:noFill/>
        </p:spPr>
        <p:txBody>
          <a:bodyPr wrap="square" rtlCol="0">
            <a:spAutoFit/>
          </a:bodyPr>
          <a:lstStyle/>
          <a:p>
            <a:r>
              <a:rPr lang="en-SG" dirty="0"/>
              <a:t>- Data Cleaning</a:t>
            </a:r>
          </a:p>
          <a:p>
            <a:endParaRPr lang="en-SG" dirty="0"/>
          </a:p>
          <a:p>
            <a:r>
              <a:rPr lang="en-SG" dirty="0"/>
              <a:t>- Exploratory Data Analysis</a:t>
            </a:r>
          </a:p>
          <a:p>
            <a:endParaRPr lang="en-SG" dirty="0"/>
          </a:p>
          <a:p>
            <a:r>
              <a:rPr lang="en-SG" dirty="0"/>
              <a:t>- Pre-processing</a:t>
            </a:r>
          </a:p>
          <a:p>
            <a:endParaRPr lang="en-SG" dirty="0"/>
          </a:p>
          <a:p>
            <a:r>
              <a:rPr lang="en-SG" dirty="0"/>
              <a:t>- Model training and selection</a:t>
            </a:r>
          </a:p>
          <a:p>
            <a:endParaRPr lang="en-SG" dirty="0"/>
          </a:p>
          <a:p>
            <a:r>
              <a:rPr lang="en-SG" dirty="0"/>
              <a:t>- Cost Benefit Analysis</a:t>
            </a:r>
          </a:p>
          <a:p>
            <a:endParaRPr lang="en-SG" dirty="0"/>
          </a:p>
          <a:p>
            <a:r>
              <a:rPr lang="en-SG" dirty="0"/>
              <a:t>- Conclusion and Recommendation</a:t>
            </a:r>
          </a:p>
          <a:p>
            <a:pPr marL="285750" indent="-285750">
              <a:buFontTx/>
              <a:buChar char="-"/>
            </a:pPr>
            <a:endParaRPr lang="en-SG" dirty="0"/>
          </a:p>
          <a:p>
            <a:endParaRPr lang="en-SG" dirty="0"/>
          </a:p>
          <a:p>
            <a:pPr marL="285750" indent="-285750">
              <a:buFontTx/>
              <a:buChar char="-"/>
            </a:pPr>
            <a:endParaRPr lang="en-SG" dirty="0"/>
          </a:p>
          <a:p>
            <a:endParaRPr lang="en-US" dirty="0"/>
          </a:p>
        </p:txBody>
      </p:sp>
      <p:pic>
        <p:nvPicPr>
          <p:cNvPr id="1026" name="Picture 2" descr="Image of the West Nile virus transmission cycle. The image is divided into two sides with a box in the middle. Inside the box there are images of mosquitoes on the top and birds on the bottom with arrows going from the mosquitoes to the birds and then from the birds to the mosquitoes. Mosquitoes transmit disease and birds are amplifier hosts. There is an arrow going from the mosquitoes to the left side of the image where a horse is in a field outside. The horse is a dead end host. There is also an arrow going from the mosquitoes to the right side of the image where there is a woman planting flowers outside of her house. The woman is also a dead end host.">
            <a:extLst>
              <a:ext uri="{FF2B5EF4-FFF2-40B4-BE49-F238E27FC236}">
                <a16:creationId xmlns:a16="http://schemas.microsoft.com/office/drawing/2014/main" id="{1D966A4A-DD62-1847-9228-CE1C55929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100" y="1353710"/>
            <a:ext cx="5008619" cy="3870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63A97B-14E0-4C49-A764-F5389D4FE11F}"/>
              </a:ext>
            </a:extLst>
          </p:cNvPr>
          <p:cNvSpPr txBox="1"/>
          <p:nvPr/>
        </p:nvSpPr>
        <p:spPr>
          <a:xfrm>
            <a:off x="8038770" y="5123979"/>
            <a:ext cx="3212326" cy="200055"/>
          </a:xfrm>
          <a:prstGeom prst="rect">
            <a:avLst/>
          </a:prstGeom>
          <a:noFill/>
        </p:spPr>
        <p:txBody>
          <a:bodyPr wrap="square" rtlCol="0">
            <a:spAutoFit/>
          </a:bodyPr>
          <a:lstStyle/>
          <a:p>
            <a:r>
              <a:rPr lang="en-SG" sz="700" dirty="0"/>
              <a:t>Source: From the CDC: </a:t>
            </a:r>
            <a:r>
              <a:rPr lang="en-SG" sz="700" dirty="0">
                <a:hlinkClick r:id="rId3"/>
              </a:rPr>
              <a:t>http://www.cdc.gov/westnile/transmission/index.html</a:t>
            </a:r>
            <a:endParaRPr lang="en-US" sz="700" dirty="0"/>
          </a:p>
        </p:txBody>
      </p:sp>
    </p:spTree>
    <p:extLst>
      <p:ext uri="{BB962C8B-B14F-4D97-AF65-F5344CB8AC3E}">
        <p14:creationId xmlns:p14="http://schemas.microsoft.com/office/powerpoint/2010/main" val="111929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Data Cleaning</a:t>
            </a:r>
            <a:endParaRPr lang="en-US" dirty="0"/>
          </a:p>
        </p:txBody>
      </p:sp>
      <p:pic>
        <p:nvPicPr>
          <p:cNvPr id="2" name="Picture 2" descr="Text&#10;&#10;Description automatically generated">
            <a:extLst>
              <a:ext uri="{FF2B5EF4-FFF2-40B4-BE49-F238E27FC236}">
                <a16:creationId xmlns:a16="http://schemas.microsoft.com/office/drawing/2014/main" id="{6C785015-B9C4-76BE-B65C-3890E7CCA0B5}"/>
              </a:ext>
            </a:extLst>
          </p:cNvPr>
          <p:cNvPicPr>
            <a:picLocks noChangeAspect="1"/>
          </p:cNvPicPr>
          <p:nvPr/>
        </p:nvPicPr>
        <p:blipFill rotWithShape="1">
          <a:blip r:embed="rId2"/>
          <a:srcRect r="10470" b="450"/>
          <a:stretch/>
        </p:blipFill>
        <p:spPr>
          <a:xfrm>
            <a:off x="3924300" y="1223408"/>
            <a:ext cx="4191006" cy="1109194"/>
          </a:xfrm>
          <a:prstGeom prst="rect">
            <a:avLst/>
          </a:prstGeom>
        </p:spPr>
      </p:pic>
      <p:pic>
        <p:nvPicPr>
          <p:cNvPr id="3" name="Picture 3" descr="Chart, scatter chart&#10;&#10;Description automatically generated">
            <a:extLst>
              <a:ext uri="{FF2B5EF4-FFF2-40B4-BE49-F238E27FC236}">
                <a16:creationId xmlns:a16="http://schemas.microsoft.com/office/drawing/2014/main" id="{E702CB48-0A61-BA82-4D59-4B73A24D1773}"/>
              </a:ext>
            </a:extLst>
          </p:cNvPr>
          <p:cNvPicPr>
            <a:picLocks noChangeAspect="1"/>
          </p:cNvPicPr>
          <p:nvPr/>
        </p:nvPicPr>
        <p:blipFill>
          <a:blip r:embed="rId3"/>
          <a:stretch>
            <a:fillRect/>
          </a:stretch>
        </p:blipFill>
        <p:spPr>
          <a:xfrm>
            <a:off x="10185400" y="1183548"/>
            <a:ext cx="1854200" cy="1328605"/>
          </a:xfrm>
          <a:prstGeom prst="rect">
            <a:avLst/>
          </a:prstGeom>
        </p:spPr>
      </p:pic>
      <p:pic>
        <p:nvPicPr>
          <p:cNvPr id="4" name="Picture 8" descr="Chart, scatter chart&#10;&#10;Description automatically generated">
            <a:extLst>
              <a:ext uri="{FF2B5EF4-FFF2-40B4-BE49-F238E27FC236}">
                <a16:creationId xmlns:a16="http://schemas.microsoft.com/office/drawing/2014/main" id="{09646422-3FF8-57F7-E2EC-364B7BBD08AE}"/>
              </a:ext>
            </a:extLst>
          </p:cNvPr>
          <p:cNvPicPr>
            <a:picLocks noChangeAspect="1"/>
          </p:cNvPicPr>
          <p:nvPr/>
        </p:nvPicPr>
        <p:blipFill>
          <a:blip r:embed="rId4"/>
          <a:stretch>
            <a:fillRect/>
          </a:stretch>
        </p:blipFill>
        <p:spPr>
          <a:xfrm>
            <a:off x="8178800" y="1183548"/>
            <a:ext cx="1930400" cy="1398455"/>
          </a:xfrm>
          <a:prstGeom prst="rect">
            <a:avLst/>
          </a:prstGeom>
        </p:spPr>
      </p:pic>
      <p:sp>
        <p:nvSpPr>
          <p:cNvPr id="9" name="TextBox 8">
            <a:extLst>
              <a:ext uri="{FF2B5EF4-FFF2-40B4-BE49-F238E27FC236}">
                <a16:creationId xmlns:a16="http://schemas.microsoft.com/office/drawing/2014/main" id="{9506B129-CB08-D1BB-64C4-83E461D3C326}"/>
              </a:ext>
            </a:extLst>
          </p:cNvPr>
          <p:cNvSpPr txBox="1"/>
          <p:nvPr/>
        </p:nvSpPr>
        <p:spPr>
          <a:xfrm>
            <a:off x="246956" y="943423"/>
            <a:ext cx="366869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Weather Dataset</a:t>
            </a:r>
            <a:endParaRPr lang="en-US" dirty="0"/>
          </a:p>
          <a:p>
            <a:endParaRPr lang="en-US" sz="900" dirty="0">
              <a:ea typeface="+mn-lt"/>
              <a:cs typeface="+mn-lt"/>
            </a:endParaRPr>
          </a:p>
          <a:p>
            <a:pPr marL="285750" indent="-285750">
              <a:buFont typeface="Arial"/>
              <a:buChar char="•"/>
            </a:pPr>
            <a:r>
              <a:rPr lang="en-US" sz="900" dirty="0">
                <a:ea typeface="+mn-lt"/>
                <a:cs typeface="+mn-lt"/>
              </a:rPr>
              <a:t>There were a total 7,552 missing values in the weather dataset which made up 12.83% of the total dataset</a:t>
            </a:r>
          </a:p>
          <a:p>
            <a:pPr marL="285750" indent="-285750">
              <a:buFont typeface="Arial"/>
              <a:buChar char="•"/>
            </a:pPr>
            <a:r>
              <a:rPr lang="en-US" sz="900" dirty="0">
                <a:ea typeface="+mn-lt"/>
                <a:cs typeface="+mn-lt"/>
              </a:rPr>
              <a:t>As such we split the station 1 and 2 data and drop the columns that has very high percentage of missing data</a:t>
            </a:r>
            <a:endParaRPr lang="en-US" dirty="0">
              <a:ea typeface="+mn-lt"/>
              <a:cs typeface="+mn-lt"/>
            </a:endParaRPr>
          </a:p>
          <a:p>
            <a:pPr marL="285750" indent="-285750">
              <a:buFont typeface="Arial"/>
              <a:buChar char="•"/>
            </a:pPr>
            <a:r>
              <a:rPr lang="en-US" sz="900" dirty="0">
                <a:ea typeface="+mn-lt"/>
                <a:cs typeface="+mn-lt"/>
              </a:rPr>
              <a:t>For remaining missing data, correlation between features were checked and plugged into a </a:t>
            </a:r>
            <a:r>
              <a:rPr lang="en-US" sz="900">
                <a:ea typeface="+mn-lt"/>
                <a:cs typeface="+mn-lt"/>
              </a:rPr>
              <a:t>Linear regression </a:t>
            </a:r>
            <a:r>
              <a:rPr lang="en-US" sz="900" dirty="0">
                <a:ea typeface="+mn-lt"/>
                <a:cs typeface="+mn-lt"/>
              </a:rPr>
              <a:t>model to fill in the missing data.</a:t>
            </a:r>
            <a:endParaRPr lang="en-US" dirty="0">
              <a:cs typeface="Calibri"/>
            </a:endParaRPr>
          </a:p>
        </p:txBody>
      </p:sp>
      <p:pic>
        <p:nvPicPr>
          <p:cNvPr id="15" name="Picture 15" descr="Chart, bar chart, histogram&#10;&#10;Description automatically generated">
            <a:extLst>
              <a:ext uri="{FF2B5EF4-FFF2-40B4-BE49-F238E27FC236}">
                <a16:creationId xmlns:a16="http://schemas.microsoft.com/office/drawing/2014/main" id="{55DB6AA4-F26D-6957-34B0-61D1DFDD195E}"/>
              </a:ext>
            </a:extLst>
          </p:cNvPr>
          <p:cNvPicPr>
            <a:picLocks noChangeAspect="1"/>
          </p:cNvPicPr>
          <p:nvPr/>
        </p:nvPicPr>
        <p:blipFill>
          <a:blip r:embed="rId5"/>
          <a:stretch>
            <a:fillRect/>
          </a:stretch>
        </p:blipFill>
        <p:spPr>
          <a:xfrm>
            <a:off x="2114550" y="2710161"/>
            <a:ext cx="2127250" cy="2231428"/>
          </a:xfrm>
          <a:prstGeom prst="rect">
            <a:avLst/>
          </a:prstGeom>
        </p:spPr>
      </p:pic>
      <p:pic>
        <p:nvPicPr>
          <p:cNvPr id="18" name="slide2" descr="DC Weather">
            <a:extLst>
              <a:ext uri="{FF2B5EF4-FFF2-40B4-BE49-F238E27FC236}">
                <a16:creationId xmlns:a16="http://schemas.microsoft.com/office/drawing/2014/main" id="{94CB3F26-D611-9D6C-0B0E-BE6652A661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665" t="42500" r="59088" b="24537"/>
          <a:stretch/>
        </p:blipFill>
        <p:spPr>
          <a:xfrm>
            <a:off x="4472246" y="2679700"/>
            <a:ext cx="1784771" cy="2260603"/>
          </a:xfrm>
          <a:prstGeom prst="rect">
            <a:avLst/>
          </a:prstGeom>
        </p:spPr>
      </p:pic>
      <p:sp>
        <p:nvSpPr>
          <p:cNvPr id="20" name="TextBox 19">
            <a:extLst>
              <a:ext uri="{FF2B5EF4-FFF2-40B4-BE49-F238E27FC236}">
                <a16:creationId xmlns:a16="http://schemas.microsoft.com/office/drawing/2014/main" id="{7916098F-1DEB-089C-58D5-D7881D599AA3}"/>
              </a:ext>
            </a:extLst>
          </p:cNvPr>
          <p:cNvSpPr txBox="1"/>
          <p:nvPr/>
        </p:nvSpPr>
        <p:spPr>
          <a:xfrm>
            <a:off x="6489006" y="3146872"/>
            <a:ext cx="5599097" cy="1031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Spray Dataset</a:t>
            </a:r>
            <a:endParaRPr lang="en-US">
              <a:ea typeface="+mn-lt"/>
              <a:cs typeface="+mn-lt"/>
            </a:endParaRPr>
          </a:p>
          <a:p>
            <a:endParaRPr lang="en-US" sz="900">
              <a:ea typeface="+mn-lt"/>
              <a:cs typeface="+mn-lt"/>
            </a:endParaRPr>
          </a:p>
          <a:p>
            <a:pPr marL="285750" indent="-285750">
              <a:buFont typeface="Arial"/>
              <a:buChar char="•"/>
            </a:pPr>
            <a:r>
              <a:rPr lang="en-US" sz="900">
                <a:ea typeface="+mn-lt"/>
                <a:cs typeface="+mn-lt"/>
              </a:rPr>
              <a:t>There was missing data in only the Time column, and after doing some simple exploration, we decided to drop it as it help no relevance to the issue at hand</a:t>
            </a:r>
            <a:endParaRPr lang="en-US">
              <a:ea typeface="+mn-lt"/>
              <a:cs typeface="+mn-lt"/>
            </a:endParaRPr>
          </a:p>
          <a:p>
            <a:pPr marL="285750" indent="-285750">
              <a:buFont typeface="Arial"/>
              <a:buChar char="•"/>
            </a:pPr>
            <a:r>
              <a:rPr lang="en-US" sz="900">
                <a:ea typeface="+mn-lt"/>
                <a:cs typeface="+mn-lt"/>
              </a:rPr>
              <a:t>Some data on spray occurring in New York was also captured in the dataset and as such we decided to drop them also</a:t>
            </a:r>
            <a:endParaRPr lang="en-US">
              <a:cs typeface="Calibri" panose="020F0502020204030204"/>
            </a:endParaRPr>
          </a:p>
        </p:txBody>
      </p:sp>
      <p:sp>
        <p:nvSpPr>
          <p:cNvPr id="21" name="TextBox 20">
            <a:extLst>
              <a:ext uri="{FF2B5EF4-FFF2-40B4-BE49-F238E27FC236}">
                <a16:creationId xmlns:a16="http://schemas.microsoft.com/office/drawing/2014/main" id="{119478B5-22D1-C154-9551-84A8261ED9E8}"/>
              </a:ext>
            </a:extLst>
          </p:cNvPr>
          <p:cNvSpPr txBox="1"/>
          <p:nvPr/>
        </p:nvSpPr>
        <p:spPr>
          <a:xfrm>
            <a:off x="227906" y="5413821"/>
            <a:ext cx="10755297"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Train Dataset</a:t>
            </a:r>
            <a:endParaRPr lang="en-US" dirty="0">
              <a:ea typeface="+mn-lt"/>
              <a:cs typeface="+mn-lt"/>
            </a:endParaRPr>
          </a:p>
          <a:p>
            <a:endParaRPr lang="en-US" sz="900" dirty="0">
              <a:ea typeface="+mn-lt"/>
              <a:cs typeface="+mn-lt"/>
            </a:endParaRPr>
          </a:p>
          <a:p>
            <a:pPr marL="285750" indent="-285750">
              <a:buFont typeface="Arial"/>
              <a:buChar char="•"/>
            </a:pPr>
            <a:r>
              <a:rPr lang="en-US" sz="900" dirty="0">
                <a:ea typeface="+mn-lt"/>
                <a:cs typeface="+mn-lt"/>
              </a:rPr>
              <a:t>While there were no null values, it contained extra information that was not needed, like address, block and street which were all captured under the Latitude and Longitude given. As such we decided to drop them </a:t>
            </a:r>
            <a:r>
              <a:rPr lang="en-US" sz="900">
                <a:ea typeface="+mn-lt"/>
                <a:cs typeface="+mn-lt"/>
              </a:rPr>
              <a:t>too.</a:t>
            </a:r>
            <a:endParaRPr lang="en-US" sz="900" dirty="0">
              <a:ea typeface="+mn-lt"/>
              <a:cs typeface="+mn-lt"/>
            </a:endParaRPr>
          </a:p>
        </p:txBody>
      </p:sp>
    </p:spTree>
    <p:extLst>
      <p:ext uri="{BB962C8B-B14F-4D97-AF65-F5344CB8AC3E}">
        <p14:creationId xmlns:p14="http://schemas.microsoft.com/office/powerpoint/2010/main" val="334649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466432" y="1215091"/>
            <a:ext cx="64149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From the map we can see that the spray areas do not cover most places where the trap were placed in both 2011 and 2013. This most likely would give a poor correlation between the spray result and the presence of the West Nile virus.</a:t>
            </a:r>
            <a:endParaRPr lang="en-US">
              <a:ea typeface="+mn-lt"/>
              <a:cs typeface="+mn-lt"/>
            </a:endParaRPr>
          </a:p>
        </p:txBody>
      </p:sp>
      <p:pic>
        <p:nvPicPr>
          <p:cNvPr id="6" name="Picture 6" descr="Map&#10;&#10;Description automatically generated">
            <a:extLst>
              <a:ext uri="{FF2B5EF4-FFF2-40B4-BE49-F238E27FC236}">
                <a16:creationId xmlns:a16="http://schemas.microsoft.com/office/drawing/2014/main" id="{FB4023B9-A598-E046-7ABF-B43A94345A88}"/>
              </a:ext>
            </a:extLst>
          </p:cNvPr>
          <p:cNvPicPr>
            <a:picLocks noChangeAspect="1"/>
          </p:cNvPicPr>
          <p:nvPr/>
        </p:nvPicPr>
        <p:blipFill>
          <a:blip r:embed="rId2"/>
          <a:stretch>
            <a:fillRect/>
          </a:stretch>
        </p:blipFill>
        <p:spPr>
          <a:xfrm>
            <a:off x="7163425" y="914742"/>
            <a:ext cx="4368800" cy="5691414"/>
          </a:xfrm>
          <a:prstGeom prst="rect">
            <a:avLst/>
          </a:prstGeom>
        </p:spPr>
      </p:pic>
      <p:pic>
        <p:nvPicPr>
          <p:cNvPr id="7" name="Picture 7" descr="Chart, line chart&#10;&#10;Description automatically generated">
            <a:extLst>
              <a:ext uri="{FF2B5EF4-FFF2-40B4-BE49-F238E27FC236}">
                <a16:creationId xmlns:a16="http://schemas.microsoft.com/office/drawing/2014/main" id="{976237BF-6423-B372-54C0-BA1BAB0F10E4}"/>
              </a:ext>
            </a:extLst>
          </p:cNvPr>
          <p:cNvPicPr>
            <a:picLocks noChangeAspect="1"/>
          </p:cNvPicPr>
          <p:nvPr/>
        </p:nvPicPr>
        <p:blipFill>
          <a:blip r:embed="rId3"/>
          <a:stretch>
            <a:fillRect/>
          </a:stretch>
        </p:blipFill>
        <p:spPr>
          <a:xfrm>
            <a:off x="3124200" y="1765890"/>
            <a:ext cx="3790950" cy="2068921"/>
          </a:xfrm>
          <a:prstGeom prst="rect">
            <a:avLst/>
          </a:prstGeom>
        </p:spPr>
      </p:pic>
      <p:pic>
        <p:nvPicPr>
          <p:cNvPr id="8" name="Picture 8" descr="Chart, line chart&#10;&#10;Description automatically generated">
            <a:extLst>
              <a:ext uri="{FF2B5EF4-FFF2-40B4-BE49-F238E27FC236}">
                <a16:creationId xmlns:a16="http://schemas.microsoft.com/office/drawing/2014/main" id="{ACEB0E89-0DF3-80EB-8130-8DAE65F50A99}"/>
              </a:ext>
            </a:extLst>
          </p:cNvPr>
          <p:cNvPicPr>
            <a:picLocks noChangeAspect="1"/>
          </p:cNvPicPr>
          <p:nvPr/>
        </p:nvPicPr>
        <p:blipFill>
          <a:blip r:embed="rId4"/>
          <a:stretch>
            <a:fillRect/>
          </a:stretch>
        </p:blipFill>
        <p:spPr>
          <a:xfrm>
            <a:off x="3124200" y="4066955"/>
            <a:ext cx="3911600" cy="2064190"/>
          </a:xfrm>
          <a:prstGeom prst="rect">
            <a:avLst/>
          </a:prstGeom>
        </p:spPr>
      </p:pic>
      <p:sp>
        <p:nvSpPr>
          <p:cNvPr id="12" name="TextBox 11">
            <a:extLst>
              <a:ext uri="{FF2B5EF4-FFF2-40B4-BE49-F238E27FC236}">
                <a16:creationId xmlns:a16="http://schemas.microsoft.com/office/drawing/2014/main" id="{E11A8DDF-0373-6423-B747-6548052976DC}"/>
              </a:ext>
            </a:extLst>
          </p:cNvPr>
          <p:cNvSpPr txBox="1"/>
          <p:nvPr/>
        </p:nvSpPr>
        <p:spPr>
          <a:xfrm>
            <a:off x="66382" y="3081990"/>
            <a:ext cx="2979644"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When we plot the number of mosquitoes and West Nile virus present in both years and marked when the spray occurred, it cemented the fact that the spray data is too little over too small an area for us to use in any significant way.</a:t>
            </a:r>
            <a:endParaRPr lang="en-US" dirty="0"/>
          </a:p>
          <a:p>
            <a:br>
              <a:rPr lang="en-US" sz="900" dirty="0">
                <a:ea typeface="+mn-lt"/>
                <a:cs typeface="+mn-lt"/>
              </a:rPr>
            </a:br>
            <a:r>
              <a:rPr lang="en-US" sz="900" dirty="0">
                <a:ea typeface="+mn-lt"/>
                <a:cs typeface="+mn-lt"/>
              </a:rPr>
              <a:t>In fact, for 2011, it shows the virus spiking after the spray occurred, but this is most likely in areas not covered by the spray.</a:t>
            </a:r>
            <a:br>
              <a:rPr lang="en-US" sz="900" dirty="0">
                <a:ea typeface="+mn-lt"/>
                <a:cs typeface="+mn-lt"/>
              </a:rPr>
            </a:br>
            <a:br>
              <a:rPr lang="en-US" sz="900" dirty="0">
                <a:ea typeface="+mn-lt"/>
                <a:cs typeface="+mn-lt"/>
              </a:rPr>
            </a:br>
            <a:r>
              <a:rPr lang="en-US" sz="900" dirty="0">
                <a:ea typeface="+mn-lt"/>
                <a:cs typeface="+mn-lt"/>
              </a:rPr>
              <a:t>With this, we decided not to use the spray data in our analysis and machine learning later on.</a:t>
            </a:r>
            <a:endParaRPr lang="en-US" dirty="0"/>
          </a:p>
          <a:p>
            <a:endParaRPr lang="en-US" sz="900" dirty="0">
              <a:ea typeface="+mn-lt"/>
              <a:cs typeface="+mn-lt"/>
            </a:endParaRPr>
          </a:p>
        </p:txBody>
      </p:sp>
    </p:spTree>
    <p:extLst>
      <p:ext uri="{BB962C8B-B14F-4D97-AF65-F5344CB8AC3E}">
        <p14:creationId xmlns:p14="http://schemas.microsoft.com/office/powerpoint/2010/main" val="252339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a:t>
            </a:r>
            <a:r>
              <a:rPr lang="en-US" sz="2200" dirty="0">
                <a:ea typeface="+mj-lt"/>
                <a:cs typeface="+mj-lt"/>
              </a:rPr>
              <a:t>Broad Comparison of the Number of Mosquitoes vs WNV Throughout the Years</a:t>
            </a:r>
            <a:endParaRPr lang="en-US" sz="2200" dirty="0"/>
          </a:p>
        </p:txBody>
      </p:sp>
      <p:pic>
        <p:nvPicPr>
          <p:cNvPr id="6" name="slide2" descr="MosVsWNV">
            <a:extLst>
              <a:ext uri="{FF2B5EF4-FFF2-40B4-BE49-F238E27FC236}">
                <a16:creationId xmlns:a16="http://schemas.microsoft.com/office/drawing/2014/main" id="{26D3A38D-C573-8427-F9AD-82028C28B5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796" r="-109" b="5833"/>
          <a:stretch/>
        </p:blipFill>
        <p:spPr>
          <a:xfrm>
            <a:off x="281246" y="787400"/>
            <a:ext cx="11718454" cy="5854698"/>
          </a:xfrm>
          <a:prstGeom prst="rect">
            <a:avLst/>
          </a:prstGeom>
        </p:spPr>
      </p:pic>
    </p:spTree>
    <p:extLst>
      <p:ext uri="{BB962C8B-B14F-4D97-AF65-F5344CB8AC3E}">
        <p14:creationId xmlns:p14="http://schemas.microsoft.com/office/powerpoint/2010/main" val="53750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WNV BROKEN INTO YEARS MONTHS SPECIES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453732" y="1780241"/>
            <a:ext cx="3779744"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Of the 6 types of Species found in Chicago, only 2 of them carry the virus: </a:t>
            </a:r>
            <a:r>
              <a:rPr lang="en-US" sz="900" err="1">
                <a:ea typeface="+mn-lt"/>
                <a:cs typeface="+mn-lt"/>
              </a:rPr>
              <a:t>Pipiens</a:t>
            </a:r>
            <a:r>
              <a:rPr lang="en-US" sz="900">
                <a:ea typeface="+mn-lt"/>
                <a:cs typeface="+mn-lt"/>
              </a:rPr>
              <a:t> and </a:t>
            </a:r>
            <a:r>
              <a:rPr lang="en-US" sz="900" err="1">
                <a:ea typeface="+mn-lt"/>
                <a:cs typeface="+mn-lt"/>
              </a:rPr>
              <a:t>Restuans</a:t>
            </a:r>
            <a:r>
              <a:rPr lang="en-US" sz="900">
                <a:ea typeface="+mn-lt"/>
                <a:cs typeface="+mn-lt"/>
              </a:rPr>
              <a:t>. And they only make up a small portion of the overall data given.</a:t>
            </a:r>
          </a:p>
        </p:txBody>
      </p:sp>
      <p:pic>
        <p:nvPicPr>
          <p:cNvPr id="2" name="Picture 2" descr="Table&#10;&#10;Description automatically generated">
            <a:extLst>
              <a:ext uri="{FF2B5EF4-FFF2-40B4-BE49-F238E27FC236}">
                <a16:creationId xmlns:a16="http://schemas.microsoft.com/office/drawing/2014/main" id="{48CDDDC2-6740-AB41-1895-3489EF954F50}"/>
              </a:ext>
            </a:extLst>
          </p:cNvPr>
          <p:cNvPicPr>
            <a:picLocks noChangeAspect="1"/>
          </p:cNvPicPr>
          <p:nvPr/>
        </p:nvPicPr>
        <p:blipFill>
          <a:blip r:embed="rId2"/>
          <a:stretch>
            <a:fillRect/>
          </a:stretch>
        </p:blipFill>
        <p:spPr>
          <a:xfrm>
            <a:off x="8997950" y="1021531"/>
            <a:ext cx="2743200" cy="1932039"/>
          </a:xfrm>
          <a:prstGeom prst="rect">
            <a:avLst/>
          </a:prstGeom>
        </p:spPr>
      </p:pic>
      <p:pic>
        <p:nvPicPr>
          <p:cNvPr id="3" name="slide2" descr="EDATrain">
            <a:extLst>
              <a:ext uri="{FF2B5EF4-FFF2-40B4-BE49-F238E27FC236}">
                <a16:creationId xmlns:a16="http://schemas.microsoft.com/office/drawing/2014/main" id="{47ABD03B-78FD-3583-663B-C75B80619F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098" t="10463" r="30602" b="51852"/>
          <a:stretch/>
        </p:blipFill>
        <p:spPr>
          <a:xfrm>
            <a:off x="4681796" y="971550"/>
            <a:ext cx="4249125" cy="2584459"/>
          </a:xfrm>
          <a:prstGeom prst="rect">
            <a:avLst/>
          </a:prstGeom>
        </p:spPr>
      </p:pic>
      <p:pic>
        <p:nvPicPr>
          <p:cNvPr id="4" name="slide2" descr="EDATrain">
            <a:extLst>
              <a:ext uri="{FF2B5EF4-FFF2-40B4-BE49-F238E27FC236}">
                <a16:creationId xmlns:a16="http://schemas.microsoft.com/office/drawing/2014/main" id="{0DFD77DD-ED1D-4911-7CBD-89A783B59C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5" t="59815" r="36082" b="8796"/>
          <a:stretch/>
        </p:blipFill>
        <p:spPr>
          <a:xfrm>
            <a:off x="224096" y="3930650"/>
            <a:ext cx="7266062" cy="2152658"/>
          </a:xfrm>
          <a:prstGeom prst="rect">
            <a:avLst/>
          </a:prstGeom>
        </p:spPr>
      </p:pic>
      <p:sp>
        <p:nvSpPr>
          <p:cNvPr id="20" name="TextBox 19">
            <a:extLst>
              <a:ext uri="{FF2B5EF4-FFF2-40B4-BE49-F238E27FC236}">
                <a16:creationId xmlns:a16="http://schemas.microsoft.com/office/drawing/2014/main" id="{F4F9F973-6419-1553-3406-3BAFBCCDD7E4}"/>
              </a:ext>
            </a:extLst>
          </p:cNvPr>
          <p:cNvSpPr txBox="1"/>
          <p:nvPr/>
        </p:nvSpPr>
        <p:spPr>
          <a:xfrm>
            <a:off x="7775282" y="4752040"/>
            <a:ext cx="3779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ea typeface="+mn-lt"/>
                <a:cs typeface="+mn-lt"/>
              </a:rPr>
              <a:t>2007 and 2013 had the most occurrence of the virus and the month of August had the biggest spike.</a:t>
            </a:r>
            <a:endParaRPr lang="en-US"/>
          </a:p>
        </p:txBody>
      </p:sp>
    </p:spTree>
    <p:extLst>
      <p:ext uri="{BB962C8B-B14F-4D97-AF65-F5344CB8AC3E}">
        <p14:creationId xmlns:p14="http://schemas.microsoft.com/office/powerpoint/2010/main" val="321445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SPECIES PIPIENS AND RESTUANS BY WEEK</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546182" y="1945341"/>
            <a:ext cx="52084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cs typeface="Calibri"/>
              </a:rPr>
              <a:t>Generating weekly plots of these two species, we uncovered the following findings:</a:t>
            </a:r>
          </a:p>
          <a:p>
            <a:endParaRPr lang="en-US" sz="900" dirty="0">
              <a:latin typeface="Calibri"/>
              <a:cs typeface="Calibri"/>
            </a:endParaRPr>
          </a:p>
          <a:p>
            <a:pPr marL="171450" indent="-171450">
              <a:buFont typeface="Arial"/>
              <a:buChar char="•"/>
            </a:pPr>
            <a:r>
              <a:rPr lang="en-US" sz="900" dirty="0">
                <a:latin typeface="Calibri"/>
                <a:cs typeface="Calibri"/>
              </a:rPr>
              <a:t>Most traps captured species of interest except for:</a:t>
            </a:r>
          </a:p>
          <a:p>
            <a:pPr marL="628650" lvl="1" indent="-171450">
              <a:buFont typeface="Arial"/>
              <a:buChar char="•"/>
            </a:pPr>
            <a:r>
              <a:rPr lang="en-US" sz="900" dirty="0">
                <a:latin typeface="Calibri"/>
                <a:cs typeface="Calibri"/>
              </a:rPr>
              <a:t>2007-22</a:t>
            </a:r>
          </a:p>
          <a:p>
            <a:pPr marL="628650" lvl="1" indent="-171450">
              <a:buFont typeface="Arial"/>
              <a:buChar char="•"/>
            </a:pPr>
            <a:r>
              <a:rPr lang="en-US" sz="900" dirty="0">
                <a:latin typeface="Calibri"/>
                <a:cs typeface="Calibri"/>
              </a:rPr>
              <a:t>2007-35</a:t>
            </a:r>
            <a:endParaRPr lang="en-US" dirty="0">
              <a:latin typeface="Calibri"/>
              <a:cs typeface="Calibri"/>
            </a:endParaRPr>
          </a:p>
          <a:p>
            <a:pPr marL="628650" lvl="1" indent="-171450">
              <a:buFont typeface="Arial"/>
              <a:buChar char="•"/>
            </a:pPr>
            <a:r>
              <a:rPr lang="en-US" sz="900" dirty="0">
                <a:latin typeface="Calibri"/>
                <a:cs typeface="Calibri"/>
              </a:rPr>
              <a:t>2007-41</a:t>
            </a:r>
            <a:endParaRPr lang="en-US" dirty="0">
              <a:latin typeface="Calibri"/>
              <a:cs typeface="Calibri"/>
            </a:endParaRPr>
          </a:p>
          <a:p>
            <a:pPr marL="628650" lvl="1" indent="-171450">
              <a:buFont typeface="Arial"/>
              <a:buChar char="•"/>
            </a:pPr>
            <a:r>
              <a:rPr lang="en-US" sz="900" dirty="0">
                <a:latin typeface="Calibri"/>
                <a:cs typeface="Calibri"/>
              </a:rPr>
              <a:t>2009-27</a:t>
            </a:r>
            <a:endParaRPr lang="en-US" dirty="0">
              <a:cs typeface="Calibri"/>
            </a:endParaRP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potential species (CULEX PIPIENS/RESTUANS, CULEX PIPIENS and CULEX RESTUANS) are found in all/most of the traps.</a:t>
            </a:r>
          </a:p>
          <a:p>
            <a:pPr marL="171450" indent="-171450">
              <a:buFont typeface="Arial"/>
              <a:buChar char="•"/>
            </a:pPr>
            <a:endParaRPr lang="en-US" sz="900" dirty="0">
              <a:latin typeface="Calibri"/>
              <a:cs typeface="Calibri"/>
            </a:endParaRPr>
          </a:p>
          <a:p>
            <a:pPr marL="171450" indent="-171450">
              <a:buFont typeface="Arial"/>
              <a:buChar char="•"/>
            </a:pPr>
            <a:r>
              <a:rPr lang="en-US" sz="900" dirty="0">
                <a:latin typeface="Calibri"/>
                <a:cs typeface="Calibri"/>
              </a:rPr>
              <a:t>WNV non-potential species (CULEX SALINARIUS, CULEX TERRITANS, CULEX TARSALIS and CULEX ERRATICUS) are only found in small number of traps with 2009 and 2013 being the lowest among of the 4 years of data</a:t>
            </a:r>
          </a:p>
        </p:txBody>
      </p:sp>
      <p:grpSp>
        <p:nvGrpSpPr>
          <p:cNvPr id="17" name="Group 16">
            <a:extLst>
              <a:ext uri="{FF2B5EF4-FFF2-40B4-BE49-F238E27FC236}">
                <a16:creationId xmlns:a16="http://schemas.microsoft.com/office/drawing/2014/main" id="{D2B51055-3D24-9E0D-F8D3-5D6C018C7A6E}"/>
              </a:ext>
            </a:extLst>
          </p:cNvPr>
          <p:cNvGrpSpPr/>
          <p:nvPr/>
        </p:nvGrpSpPr>
        <p:grpSpPr>
          <a:xfrm>
            <a:off x="8838064" y="788894"/>
            <a:ext cx="2989078" cy="6004101"/>
            <a:chOff x="9074988" y="788894"/>
            <a:chExt cx="2989078" cy="6004101"/>
          </a:xfrm>
        </p:grpSpPr>
        <p:pic>
          <p:nvPicPr>
            <p:cNvPr id="9" name="Picture 9" descr="Text&#10;&#10;Description automatically generated">
              <a:extLst>
                <a:ext uri="{FF2B5EF4-FFF2-40B4-BE49-F238E27FC236}">
                  <a16:creationId xmlns:a16="http://schemas.microsoft.com/office/drawing/2014/main" id="{C402A785-9BA6-F62A-D21E-4078A2AC19B2}"/>
                </a:ext>
              </a:extLst>
            </p:cNvPr>
            <p:cNvPicPr>
              <a:picLocks noChangeAspect="1"/>
            </p:cNvPicPr>
            <p:nvPr/>
          </p:nvPicPr>
          <p:blipFill>
            <a:blip r:embed="rId2"/>
            <a:stretch>
              <a:fillRect/>
            </a:stretch>
          </p:blipFill>
          <p:spPr>
            <a:xfrm>
              <a:off x="9099044" y="788894"/>
              <a:ext cx="2965022" cy="5773270"/>
            </a:xfrm>
            <a:prstGeom prst="rect">
              <a:avLst/>
            </a:prstGeom>
          </p:spPr>
        </p:pic>
        <p:sp>
          <p:nvSpPr>
            <p:cNvPr id="12" name="Rectangle 11">
              <a:extLst>
                <a:ext uri="{FF2B5EF4-FFF2-40B4-BE49-F238E27FC236}">
                  <a16:creationId xmlns:a16="http://schemas.microsoft.com/office/drawing/2014/main" id="{2357BE2F-49F5-F6F8-06BC-D4DA48227518}"/>
                </a:ext>
              </a:extLst>
            </p:cNvPr>
            <p:cNvSpPr/>
            <p:nvPr/>
          </p:nvSpPr>
          <p:spPr>
            <a:xfrm>
              <a:off x="9074988" y="235716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CA4DDC-A0FF-A605-EF73-6F79CE811E24}"/>
                </a:ext>
              </a:extLst>
            </p:cNvPr>
            <p:cNvSpPr/>
            <p:nvPr/>
          </p:nvSpPr>
          <p:spPr>
            <a:xfrm>
              <a:off x="9097097" y="4953427"/>
              <a:ext cx="2965330" cy="158510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ABE32FF-C94C-2936-BD4A-31F29FAD0266}"/>
                </a:ext>
              </a:extLst>
            </p:cNvPr>
            <p:cNvSpPr txBox="1"/>
            <p:nvPr/>
          </p:nvSpPr>
          <p:spPr>
            <a:xfrm>
              <a:off x="9821476" y="6562163"/>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Non-WNV Potential Species</a:t>
              </a:r>
              <a:endParaRPr lang="en-US" dirty="0"/>
            </a:p>
          </p:txBody>
        </p:sp>
      </p:grpSp>
      <p:grpSp>
        <p:nvGrpSpPr>
          <p:cNvPr id="16" name="Group 15">
            <a:extLst>
              <a:ext uri="{FF2B5EF4-FFF2-40B4-BE49-F238E27FC236}">
                <a16:creationId xmlns:a16="http://schemas.microsoft.com/office/drawing/2014/main" id="{8614D89B-CBE1-5487-449F-5966FF75BACD}"/>
              </a:ext>
            </a:extLst>
          </p:cNvPr>
          <p:cNvGrpSpPr/>
          <p:nvPr/>
        </p:nvGrpSpPr>
        <p:grpSpPr>
          <a:xfrm>
            <a:off x="480119" y="788894"/>
            <a:ext cx="2965022" cy="6004100"/>
            <a:chOff x="307228" y="788894"/>
            <a:chExt cx="2965022" cy="6004100"/>
          </a:xfrm>
        </p:grpSpPr>
        <p:pic>
          <p:nvPicPr>
            <p:cNvPr id="10" name="Picture 10" descr="A picture containing sofa, colorful, red, building&#10;&#10;Description automatically generated">
              <a:extLst>
                <a:ext uri="{FF2B5EF4-FFF2-40B4-BE49-F238E27FC236}">
                  <a16:creationId xmlns:a16="http://schemas.microsoft.com/office/drawing/2014/main" id="{86D376BF-5FDB-A0E4-DAB7-87F725F225BE}"/>
                </a:ext>
              </a:extLst>
            </p:cNvPr>
            <p:cNvPicPr>
              <a:picLocks noChangeAspect="1"/>
            </p:cNvPicPr>
            <p:nvPr/>
          </p:nvPicPr>
          <p:blipFill>
            <a:blip r:embed="rId3"/>
            <a:stretch>
              <a:fillRect/>
            </a:stretch>
          </p:blipFill>
          <p:spPr>
            <a:xfrm>
              <a:off x="307228" y="788894"/>
              <a:ext cx="2965022" cy="5773270"/>
            </a:xfrm>
            <a:prstGeom prst="rect">
              <a:avLst/>
            </a:prstGeom>
          </p:spPr>
        </p:pic>
        <p:sp>
          <p:nvSpPr>
            <p:cNvPr id="15" name="TextBox 14">
              <a:extLst>
                <a:ext uri="{FF2B5EF4-FFF2-40B4-BE49-F238E27FC236}">
                  <a16:creationId xmlns:a16="http://schemas.microsoft.com/office/drawing/2014/main" id="{7670C799-D4C6-2F51-ECF3-AFB3046E5D1B}"/>
                </a:ext>
              </a:extLst>
            </p:cNvPr>
            <p:cNvSpPr txBox="1"/>
            <p:nvPr/>
          </p:nvSpPr>
          <p:spPr>
            <a:xfrm>
              <a:off x="1036063" y="6562162"/>
              <a:ext cx="151375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latin typeface="Calibri"/>
                  <a:cs typeface="Calibri"/>
                </a:rPr>
                <a:t>WNV Potential Species</a:t>
              </a:r>
              <a:endParaRPr lang="en-US" dirty="0"/>
            </a:p>
          </p:txBody>
        </p:sp>
      </p:grpSp>
    </p:spTree>
    <p:extLst>
      <p:ext uri="{BB962C8B-B14F-4D97-AF65-F5344CB8AC3E}">
        <p14:creationId xmlns:p14="http://schemas.microsoft.com/office/powerpoint/2010/main" val="426047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8EEDA0-F111-270C-8DA5-4A2CE0410B0B}"/>
              </a:ext>
            </a:extLst>
          </p:cNvPr>
          <p:cNvSpPr>
            <a:spLocks noGrp="1"/>
          </p:cNvSpPr>
          <p:nvPr>
            <p:ph type="title"/>
          </p:nvPr>
        </p:nvSpPr>
        <p:spPr>
          <a:xfrm>
            <a:off x="838200" y="252699"/>
            <a:ext cx="10515600" cy="532334"/>
          </a:xfrm>
        </p:spPr>
        <p:txBody>
          <a:bodyPr>
            <a:normAutofit/>
          </a:bodyPr>
          <a:lstStyle/>
          <a:p>
            <a:r>
              <a:rPr lang="en-US" sz="2800" dirty="0">
                <a:ea typeface="+mj-lt"/>
                <a:cs typeface="+mj-lt"/>
              </a:rPr>
              <a:t>EDA - EXPLORING WEATHER VARIABLES AND FEATURES</a:t>
            </a:r>
            <a:endParaRPr lang="en-US" sz="2800" dirty="0"/>
          </a:p>
        </p:txBody>
      </p:sp>
      <p:sp>
        <p:nvSpPr>
          <p:cNvPr id="11" name="TextBox 10">
            <a:extLst>
              <a:ext uri="{FF2B5EF4-FFF2-40B4-BE49-F238E27FC236}">
                <a16:creationId xmlns:a16="http://schemas.microsoft.com/office/drawing/2014/main" id="{839082D8-944B-7A8D-DD9C-C68460D53CA3}"/>
              </a:ext>
            </a:extLst>
          </p:cNvPr>
          <p:cNvSpPr txBox="1"/>
          <p:nvPr/>
        </p:nvSpPr>
        <p:spPr>
          <a:xfrm>
            <a:off x="316806" y="2086423"/>
            <a:ext cx="4570397"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Temperature</a:t>
            </a:r>
          </a:p>
          <a:p>
            <a:endParaRPr lang="en-US" sz="900" dirty="0">
              <a:ea typeface="+mn-lt"/>
              <a:cs typeface="+mn-lt"/>
            </a:endParaRPr>
          </a:p>
          <a:p>
            <a:pPr marL="285750" indent="-285750">
              <a:buFont typeface="Arial"/>
              <a:buChar char="•"/>
            </a:pPr>
            <a:r>
              <a:rPr lang="en-US" sz="900" dirty="0">
                <a:ea typeface="+mn-lt"/>
                <a:cs typeface="+mn-lt"/>
              </a:rPr>
              <a:t>Station 1 has lower average and minimum temperature (~1 to 2°F) than station 2</a:t>
            </a:r>
            <a:endParaRPr lang="en-US" dirty="0">
              <a:cs typeface="Calibri"/>
            </a:endParaRPr>
          </a:p>
          <a:p>
            <a:pPr marL="285750" indent="-285750">
              <a:buFont typeface="Arial"/>
              <a:buChar char="•"/>
            </a:pPr>
            <a:r>
              <a:rPr lang="en-US" sz="900" dirty="0">
                <a:ea typeface="+mn-lt"/>
                <a:cs typeface="+mn-lt"/>
              </a:rPr>
              <a:t>Average temperature across the week increases and roughly stabilizes at week 25 to 36 before it starts decreasing</a:t>
            </a:r>
          </a:p>
          <a:p>
            <a:pPr marL="742950" lvl="1" indent="-285750">
              <a:buFont typeface="Arial"/>
              <a:buChar char="•"/>
            </a:pPr>
            <a:r>
              <a:rPr lang="en-US" sz="900" dirty="0">
                <a:ea typeface="+mn-lt"/>
                <a:cs typeface="+mn-lt"/>
              </a:rPr>
              <a:t>Peak around July to August</a:t>
            </a:r>
          </a:p>
          <a:p>
            <a:pPr marL="742950" lvl="1" indent="-285750">
              <a:buFont typeface="Arial"/>
              <a:buChar char="•"/>
            </a:pPr>
            <a:r>
              <a:rPr lang="en-US" sz="900" dirty="0">
                <a:ea typeface="+mn-lt"/>
                <a:cs typeface="+mn-lt"/>
              </a:rPr>
              <a:t>Number of mosquitoes should be greatest during July and August as they are inhibited by low temperature (&lt; 50°F)</a:t>
            </a:r>
          </a:p>
          <a:p>
            <a:pPr marL="285750" indent="-285750">
              <a:buFont typeface="Arial"/>
              <a:buChar char="•"/>
            </a:pPr>
            <a:r>
              <a:rPr lang="en-US" sz="900" dirty="0">
                <a:ea typeface="+mn-lt"/>
                <a:cs typeface="+mn-lt"/>
              </a:rPr>
              <a:t>During year 2008 and 2009, observed slightly medium values for average and minimum temp</a:t>
            </a:r>
          </a:p>
          <a:p>
            <a:pPr marL="742950" lvl="1" indent="-285750">
              <a:buFont typeface="Arial"/>
              <a:buChar char="•"/>
            </a:pPr>
            <a:r>
              <a:rPr lang="en-US" sz="900" dirty="0">
                <a:ea typeface="+mn-lt"/>
                <a:cs typeface="+mn-lt"/>
              </a:rPr>
              <a:t>Other years have comparable medium values with each other</a:t>
            </a:r>
          </a:p>
          <a:p>
            <a:endParaRPr lang="en-US" sz="900" dirty="0">
              <a:latin typeface="Calibri"/>
              <a:cs typeface="Calibri"/>
            </a:endParaRPr>
          </a:p>
        </p:txBody>
      </p:sp>
      <p:pic>
        <p:nvPicPr>
          <p:cNvPr id="2" name="Picture 2" descr="Chart, line chart&#10;&#10;Description automatically generated">
            <a:extLst>
              <a:ext uri="{FF2B5EF4-FFF2-40B4-BE49-F238E27FC236}">
                <a16:creationId xmlns:a16="http://schemas.microsoft.com/office/drawing/2014/main" id="{E2262C8C-7A9B-46DE-C1C6-649EA3E4B90D}"/>
              </a:ext>
            </a:extLst>
          </p:cNvPr>
          <p:cNvPicPr>
            <a:picLocks noChangeAspect="1"/>
          </p:cNvPicPr>
          <p:nvPr/>
        </p:nvPicPr>
        <p:blipFill>
          <a:blip r:embed="rId2"/>
          <a:stretch>
            <a:fillRect/>
          </a:stretch>
        </p:blipFill>
        <p:spPr>
          <a:xfrm>
            <a:off x="5206787" y="1105594"/>
            <a:ext cx="3344126" cy="1822201"/>
          </a:xfrm>
          <a:prstGeom prst="rect">
            <a:avLst/>
          </a:prstGeom>
        </p:spPr>
      </p:pic>
      <p:pic>
        <p:nvPicPr>
          <p:cNvPr id="3" name="Picture 3" descr="Chart, line chart&#10;&#10;Description automatically generated">
            <a:extLst>
              <a:ext uri="{FF2B5EF4-FFF2-40B4-BE49-F238E27FC236}">
                <a16:creationId xmlns:a16="http://schemas.microsoft.com/office/drawing/2014/main" id="{407F3376-7FA9-8EC8-02CE-1A0B54C24130}"/>
              </a:ext>
            </a:extLst>
          </p:cNvPr>
          <p:cNvPicPr>
            <a:picLocks noChangeAspect="1"/>
          </p:cNvPicPr>
          <p:nvPr/>
        </p:nvPicPr>
        <p:blipFill>
          <a:blip r:embed="rId3"/>
          <a:stretch>
            <a:fillRect/>
          </a:stretch>
        </p:blipFill>
        <p:spPr>
          <a:xfrm>
            <a:off x="5206788" y="3271179"/>
            <a:ext cx="3344126" cy="1822201"/>
          </a:xfrm>
          <a:prstGeom prst="rect">
            <a:avLst/>
          </a:prstGeom>
        </p:spPr>
      </p:pic>
      <p:pic>
        <p:nvPicPr>
          <p:cNvPr id="4" name="Picture 5" descr="A picture containing text, scene, room&#10;&#10;Description automatically generated">
            <a:extLst>
              <a:ext uri="{FF2B5EF4-FFF2-40B4-BE49-F238E27FC236}">
                <a16:creationId xmlns:a16="http://schemas.microsoft.com/office/drawing/2014/main" id="{4AE029BC-AD1B-4148-6B08-4281A7F623CD}"/>
              </a:ext>
            </a:extLst>
          </p:cNvPr>
          <p:cNvPicPr>
            <a:picLocks noChangeAspect="1"/>
          </p:cNvPicPr>
          <p:nvPr/>
        </p:nvPicPr>
        <p:blipFill>
          <a:blip r:embed="rId4"/>
          <a:stretch>
            <a:fillRect/>
          </a:stretch>
        </p:blipFill>
        <p:spPr>
          <a:xfrm>
            <a:off x="8745087" y="878232"/>
            <a:ext cx="3195443" cy="2663416"/>
          </a:xfrm>
          <a:prstGeom prst="rect">
            <a:avLst/>
          </a:prstGeom>
        </p:spPr>
      </p:pic>
      <p:pic>
        <p:nvPicPr>
          <p:cNvPr id="6" name="Picture 6" descr="A picture containing text, scene, room, gallery&#10;&#10;Description automatically generated">
            <a:extLst>
              <a:ext uri="{FF2B5EF4-FFF2-40B4-BE49-F238E27FC236}">
                <a16:creationId xmlns:a16="http://schemas.microsoft.com/office/drawing/2014/main" id="{DD5A29BA-C013-4EC5-1BC0-C1FABD213369}"/>
              </a:ext>
            </a:extLst>
          </p:cNvPr>
          <p:cNvPicPr>
            <a:picLocks noChangeAspect="1"/>
          </p:cNvPicPr>
          <p:nvPr/>
        </p:nvPicPr>
        <p:blipFill>
          <a:blip r:embed="rId5"/>
          <a:stretch>
            <a:fillRect/>
          </a:stretch>
        </p:blipFill>
        <p:spPr>
          <a:xfrm>
            <a:off x="8747168" y="3619444"/>
            <a:ext cx="3189248" cy="2663416"/>
          </a:xfrm>
          <a:prstGeom prst="rect">
            <a:avLst/>
          </a:prstGeom>
        </p:spPr>
      </p:pic>
    </p:spTree>
    <p:extLst>
      <p:ext uri="{BB962C8B-B14F-4D97-AF65-F5344CB8AC3E}">
        <p14:creationId xmlns:p14="http://schemas.microsoft.com/office/powerpoint/2010/main" val="2869632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1754</TotalTime>
  <Words>2762</Words>
  <Application>Microsoft Macintosh PowerPoint</Application>
  <PresentationFormat>Widescreen</PresentationFormat>
  <Paragraphs>219</Paragraphs>
  <Slides>19</Slides>
  <Notes>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Data Cleaning</vt:lpstr>
      <vt:lpstr>EDA – WNV BROKEN INTO YEARS MONTHS SPECIES</vt:lpstr>
      <vt:lpstr>EDA – Broad Comparison of the Number of Mosquitoes vs WNV Throughout the Years</vt:lpstr>
      <vt:lpstr>EDA – WNV BROKEN INTO YEARS MONTHS SPECIES</vt:lpstr>
      <vt:lpstr>EDA - EXPLORING SPECIES PIPIENS AND RESTUANS BY WEEK</vt:lpstr>
      <vt:lpstr>EDA - EXPLORING WEATHER VARIABLES AND FEATURES</vt:lpstr>
      <vt:lpstr>EDA - EXPLORING WEATHER VARIABLES AND FEATURES</vt:lpstr>
      <vt:lpstr>EDA – DISCOVERY AFTER MERGING TRAIN DATA WITH WEATHER DATA</vt:lpstr>
      <vt:lpstr>EDA – EXPLORING THE POPULATION OF MOSQUITOES VS TIME AND WEATHER CONDITIONS  </vt:lpstr>
      <vt:lpstr>EDA – EXPLORING THE POPULATION OF MOSQUITOES VS TIME AND WEATHER CONDITIONS  </vt:lpstr>
      <vt:lpstr>Preprocessing</vt:lpstr>
      <vt:lpstr>Model Training and Selection</vt:lpstr>
      <vt:lpstr>Model Training and Selection</vt:lpstr>
      <vt:lpstr>Cost Benefit Analysis</vt:lpstr>
      <vt:lpstr>Cost Benefit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Joel Tan</cp:lastModifiedBy>
  <cp:revision>18</cp:revision>
  <dcterms:created xsi:type="dcterms:W3CDTF">2022-04-16T06:37:06Z</dcterms:created>
  <dcterms:modified xsi:type="dcterms:W3CDTF">2022-04-23T01:52:17Z</dcterms:modified>
</cp:coreProperties>
</file>